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video/unknown"/>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54.gif" ContentType="image/gif"/>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265" r:id="rId2"/>
    <p:sldId id="268" r:id="rId3"/>
    <p:sldId id="291" r:id="rId4"/>
    <p:sldId id="270" r:id="rId5"/>
    <p:sldId id="292" r:id="rId6"/>
    <p:sldId id="271" r:id="rId7"/>
    <p:sldId id="275" r:id="rId8"/>
    <p:sldId id="281" r:id="rId9"/>
    <p:sldId id="284" r:id="rId10"/>
    <p:sldId id="283" r:id="rId11"/>
    <p:sldId id="285" r:id="rId12"/>
    <p:sldId id="286" r:id="rId13"/>
    <p:sldId id="282" r:id="rId14"/>
    <p:sldId id="280" r:id="rId15"/>
    <p:sldId id="272" r:id="rId16"/>
    <p:sldId id="287" r:id="rId17"/>
    <p:sldId id="274" r:id="rId18"/>
    <p:sldId id="298" r:id="rId19"/>
    <p:sldId id="276" r:id="rId20"/>
    <p:sldId id="294" r:id="rId21"/>
    <p:sldId id="297" r:id="rId22"/>
    <p:sldId id="295" r:id="rId23"/>
    <p:sldId id="296" r:id="rId24"/>
    <p:sldId id="288" r:id="rId25"/>
    <p:sldId id="300" r:id="rId26"/>
    <p:sldId id="302" r:id="rId27"/>
    <p:sldId id="301" r:id="rId28"/>
    <p:sldId id="278" r:id="rId29"/>
    <p:sldId id="289" r:id="rId30"/>
    <p:sldId id="279" r:id="rId31"/>
    <p:sldId id="299" r:id="rId32"/>
    <p:sldId id="27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 id="{ED281D4A-3905-4EA4-8295-BEB9F71CFDD7}">
          <p14:sldIdLst>
            <p14:sldId id="265"/>
          </p14:sldIdLst>
        </p14:section>
        <p14:section name="AGENDA" id="{4C636AE1-CB4F-4D39-A0AF-033B88361BA2}">
          <p14:sldIdLst>
            <p14:sldId id="268"/>
          </p14:sldIdLst>
        </p14:section>
        <p14:section name="Visión computacional" id="{BC900404-F074-418D-9E1B-E5F05E629A1D}">
          <p14:sldIdLst>
            <p14:sldId id="291"/>
            <p14:sldId id="270"/>
            <p14:sldId id="292"/>
            <p14:sldId id="271"/>
          </p14:sldIdLst>
        </p14:section>
        <p14:section name="Reconocimiento de objetos" id="{AD8D9CD6-9DDA-463A-8AB8-1133E6200F85}">
          <p14:sldIdLst>
            <p14:sldId id="275"/>
            <p14:sldId id="281"/>
            <p14:sldId id="284"/>
            <p14:sldId id="283"/>
            <p14:sldId id="285"/>
            <p14:sldId id="286"/>
            <p14:sldId id="282"/>
            <p14:sldId id="280"/>
          </p14:sldIdLst>
        </p14:section>
        <p14:section name="Vectores de características" id="{71643B6F-2230-422A-9FF3-5D09A95063A8}">
          <p14:sldIdLst>
            <p14:sldId id="272"/>
            <p14:sldId id="287"/>
            <p14:sldId id="274"/>
            <p14:sldId id="298"/>
          </p14:sldIdLst>
        </p14:section>
        <p14:section name="Estrategia numérica" id="{D14AC6CB-1926-456E-A211-E148C3C4B9CE}">
          <p14:sldIdLst>
            <p14:sldId id="276"/>
            <p14:sldId id="294"/>
            <p14:sldId id="297"/>
            <p14:sldId id="295"/>
            <p14:sldId id="296"/>
            <p14:sldId id="288"/>
            <p14:sldId id="300"/>
            <p14:sldId id="302"/>
            <p14:sldId id="301"/>
          </p14:sldIdLst>
        </p14:section>
        <p14:section name="Final" id="{F0886760-B87D-4283-B90F-B1A0770255A6}">
          <p14:sldIdLst>
            <p14:sldId id="278"/>
            <p14:sldId id="289"/>
            <p14:sldId id="279"/>
            <p14:sldId id="299"/>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842" userDrawn="1">
          <p15:clr>
            <a:srgbClr val="A4A3A4"/>
          </p15:clr>
        </p15:guide>
        <p15:guide id="4" orient="horz" pos="2455" userDrawn="1">
          <p15:clr>
            <a:srgbClr val="A4A3A4"/>
          </p15:clr>
        </p15:guide>
        <p15:guide id="5" orient="horz" pos="22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5B9BD5"/>
    <a:srgbClr val="70AD47"/>
    <a:srgbClr val="A5A5A5"/>
    <a:srgbClr val="ED7D31"/>
    <a:srgbClr val="5FA7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660"/>
  </p:normalViewPr>
  <p:slideViewPr>
    <p:cSldViewPr snapToGrid="0" showGuides="1">
      <p:cViewPr varScale="1">
        <p:scale>
          <a:sx n="66" d="100"/>
          <a:sy n="66" d="100"/>
        </p:scale>
        <p:origin x="66" y="252"/>
      </p:cViewPr>
      <p:guideLst>
        <p:guide orient="horz" pos="2160"/>
        <p:guide pos="3840"/>
        <p:guide orient="horz" pos="1842"/>
        <p:guide orient="horz" pos="2455"/>
        <p:guide orient="horz" pos="22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54F3BF-A92A-47E9-A345-7227F6AF3946}" type="doc">
      <dgm:prSet loTypeId="urn:microsoft.com/office/officeart/2005/8/layout/StepDownProcess" loCatId="process" qsTypeId="urn:microsoft.com/office/officeart/2005/8/quickstyle/3d2" qsCatId="3D" csTypeId="urn:microsoft.com/office/officeart/2005/8/colors/colorful3" csCatId="colorful" phldr="1"/>
      <dgm:spPr/>
      <dgm:t>
        <a:bodyPr/>
        <a:lstStyle/>
        <a:p>
          <a:endParaRPr lang="es-UY"/>
        </a:p>
      </dgm:t>
    </dgm:pt>
    <dgm:pt modelId="{551E7095-3C78-45C8-85FC-73345B48CE96}">
      <dgm:prSet phldrT="[Texto]"/>
      <dgm:spPr/>
      <dgm:t>
        <a:bodyPr/>
        <a:lstStyle/>
        <a:p>
          <a:r>
            <a:rPr lang="en-GB" dirty="0" err="1" smtClean="0"/>
            <a:t>Cuanto</a:t>
          </a:r>
          <a:r>
            <a:rPr lang="en-GB" dirty="0" smtClean="0"/>
            <a:t> </a:t>
          </a:r>
          <a:r>
            <a:rPr lang="en-GB" dirty="0" err="1" smtClean="0"/>
            <a:t>más</a:t>
          </a:r>
          <a:r>
            <a:rPr lang="en-GB" dirty="0" smtClean="0"/>
            <a:t> </a:t>
          </a:r>
          <a:r>
            <a:rPr lang="en-GB" dirty="0" err="1" smtClean="0"/>
            <a:t>características</a:t>
          </a:r>
          <a:r>
            <a:rPr lang="en-GB" dirty="0" smtClean="0"/>
            <a:t> se </a:t>
          </a:r>
          <a:r>
            <a:rPr lang="en-GB" dirty="0" err="1" smtClean="0"/>
            <a:t>involucra</a:t>
          </a:r>
          <a:endParaRPr lang="es-UY" dirty="0"/>
        </a:p>
      </dgm:t>
    </dgm:pt>
    <dgm:pt modelId="{6D4C8AFF-5F1A-4A3E-9893-74E5B3B0B475}" type="parTrans" cxnId="{D4E35DA6-1EB9-4ECF-80F7-E2DC76DAC049}">
      <dgm:prSet/>
      <dgm:spPr/>
      <dgm:t>
        <a:bodyPr/>
        <a:lstStyle/>
        <a:p>
          <a:endParaRPr lang="es-UY"/>
        </a:p>
      </dgm:t>
    </dgm:pt>
    <dgm:pt modelId="{FA632184-23BD-4ABA-8D57-DF86DCC0C227}" type="sibTrans" cxnId="{D4E35DA6-1EB9-4ECF-80F7-E2DC76DAC049}">
      <dgm:prSet/>
      <dgm:spPr/>
      <dgm:t>
        <a:bodyPr/>
        <a:lstStyle/>
        <a:p>
          <a:endParaRPr lang="es-UY"/>
        </a:p>
      </dgm:t>
    </dgm:pt>
    <dgm:pt modelId="{E2B7F1F5-3D36-4D46-9E1F-A90046743C73}">
      <dgm:prSet phldrT="[Texto]"/>
      <dgm:spPr/>
      <dgm:t>
        <a:bodyPr/>
        <a:lstStyle/>
        <a:p>
          <a:r>
            <a:rPr lang="en-GB" dirty="0" smtClean="0"/>
            <a:t>Mayor la </a:t>
          </a:r>
          <a:r>
            <a:rPr lang="en-GB" dirty="0" err="1" smtClean="0"/>
            <a:t>complejidad</a:t>
          </a:r>
          <a:r>
            <a:rPr lang="en-GB" dirty="0" smtClean="0"/>
            <a:t> del </a:t>
          </a:r>
          <a:r>
            <a:rPr lang="en-GB" dirty="0" err="1" smtClean="0"/>
            <a:t>modelo</a:t>
          </a:r>
          <a:endParaRPr lang="es-UY" dirty="0"/>
        </a:p>
      </dgm:t>
    </dgm:pt>
    <dgm:pt modelId="{61FFD1C2-DB33-4821-B216-2B52EFF65D67}" type="parTrans" cxnId="{F74EBEB6-F712-4878-9DAA-86C99CECB3E1}">
      <dgm:prSet/>
      <dgm:spPr/>
      <dgm:t>
        <a:bodyPr/>
        <a:lstStyle/>
        <a:p>
          <a:endParaRPr lang="es-UY"/>
        </a:p>
      </dgm:t>
    </dgm:pt>
    <dgm:pt modelId="{6BDC8D6C-33B7-4E32-99C6-4889910339E6}" type="sibTrans" cxnId="{F74EBEB6-F712-4878-9DAA-86C99CECB3E1}">
      <dgm:prSet/>
      <dgm:spPr/>
      <dgm:t>
        <a:bodyPr/>
        <a:lstStyle/>
        <a:p>
          <a:endParaRPr lang="es-UY"/>
        </a:p>
      </dgm:t>
    </dgm:pt>
    <dgm:pt modelId="{E15373F0-294B-45A7-8E0A-D53641763F05}">
      <dgm:prSet phldrT="[Texto]"/>
      <dgm:spPr/>
      <dgm:t>
        <a:bodyPr/>
        <a:lstStyle/>
        <a:p>
          <a:r>
            <a:rPr lang="en-GB" dirty="0" smtClean="0"/>
            <a:t>Mayor la </a:t>
          </a:r>
          <a:r>
            <a:rPr lang="en-GB" dirty="0" err="1" smtClean="0"/>
            <a:t>especificidad</a:t>
          </a:r>
          <a:r>
            <a:rPr lang="en-GB" dirty="0" smtClean="0"/>
            <a:t> de </a:t>
          </a:r>
          <a:r>
            <a:rPr lang="en-GB" dirty="0" err="1" smtClean="0"/>
            <a:t>aplicación</a:t>
          </a:r>
          <a:endParaRPr lang="es-UY" dirty="0"/>
        </a:p>
      </dgm:t>
    </dgm:pt>
    <dgm:pt modelId="{C75D6941-B2DD-40B6-99B1-6E05FE08327B}" type="parTrans" cxnId="{412FAA49-2418-4E33-9A5F-8954D64193F0}">
      <dgm:prSet/>
      <dgm:spPr/>
      <dgm:t>
        <a:bodyPr/>
        <a:lstStyle/>
        <a:p>
          <a:endParaRPr lang="es-UY"/>
        </a:p>
      </dgm:t>
    </dgm:pt>
    <dgm:pt modelId="{13182AF4-D3FF-4D25-88F4-65724238B122}" type="sibTrans" cxnId="{412FAA49-2418-4E33-9A5F-8954D64193F0}">
      <dgm:prSet/>
      <dgm:spPr/>
      <dgm:t>
        <a:bodyPr/>
        <a:lstStyle/>
        <a:p>
          <a:endParaRPr lang="es-UY"/>
        </a:p>
      </dgm:t>
    </dgm:pt>
    <dgm:pt modelId="{73FC07D4-D8FC-4457-97DE-78B6EF70BA79}" type="pres">
      <dgm:prSet presAssocID="{5B54F3BF-A92A-47E9-A345-7227F6AF3946}" presName="rootnode" presStyleCnt="0">
        <dgm:presLayoutVars>
          <dgm:chMax/>
          <dgm:chPref/>
          <dgm:dir/>
          <dgm:animLvl val="lvl"/>
        </dgm:presLayoutVars>
      </dgm:prSet>
      <dgm:spPr/>
      <dgm:t>
        <a:bodyPr/>
        <a:lstStyle/>
        <a:p>
          <a:endParaRPr lang="es-UY"/>
        </a:p>
      </dgm:t>
    </dgm:pt>
    <dgm:pt modelId="{ADEDC3C2-057B-46C6-8DD9-E6EDA5D4F3C5}" type="pres">
      <dgm:prSet presAssocID="{551E7095-3C78-45C8-85FC-73345B48CE96}" presName="composite" presStyleCnt="0"/>
      <dgm:spPr/>
    </dgm:pt>
    <dgm:pt modelId="{C29C3CA8-9B82-4359-8E4B-305ACF85B6C7}" type="pres">
      <dgm:prSet presAssocID="{551E7095-3C78-45C8-85FC-73345B48CE96}" presName="bentUpArrow1" presStyleLbl="alignImgPlace1" presStyleIdx="0" presStyleCnt="2"/>
      <dgm:spPr/>
    </dgm:pt>
    <dgm:pt modelId="{DD52F26C-9F06-41A2-9F39-055746D81AFC}" type="pres">
      <dgm:prSet presAssocID="{551E7095-3C78-45C8-85FC-73345B48CE96}" presName="ParentText" presStyleLbl="node1" presStyleIdx="0" presStyleCnt="3">
        <dgm:presLayoutVars>
          <dgm:chMax val="1"/>
          <dgm:chPref val="1"/>
          <dgm:bulletEnabled val="1"/>
        </dgm:presLayoutVars>
      </dgm:prSet>
      <dgm:spPr/>
      <dgm:t>
        <a:bodyPr/>
        <a:lstStyle/>
        <a:p>
          <a:endParaRPr lang="es-UY"/>
        </a:p>
      </dgm:t>
    </dgm:pt>
    <dgm:pt modelId="{D3CCA58E-B196-455F-B2F6-76B8B87FF009}" type="pres">
      <dgm:prSet presAssocID="{551E7095-3C78-45C8-85FC-73345B48CE96}" presName="ChildText" presStyleLbl="revTx" presStyleIdx="0" presStyleCnt="2">
        <dgm:presLayoutVars>
          <dgm:chMax val="0"/>
          <dgm:chPref val="0"/>
          <dgm:bulletEnabled val="1"/>
        </dgm:presLayoutVars>
      </dgm:prSet>
      <dgm:spPr/>
      <dgm:t>
        <a:bodyPr/>
        <a:lstStyle/>
        <a:p>
          <a:endParaRPr lang="es-UY"/>
        </a:p>
      </dgm:t>
    </dgm:pt>
    <dgm:pt modelId="{24A450DA-7BAF-4B35-8F38-0DFBB5302793}" type="pres">
      <dgm:prSet presAssocID="{FA632184-23BD-4ABA-8D57-DF86DCC0C227}" presName="sibTrans" presStyleCnt="0"/>
      <dgm:spPr/>
    </dgm:pt>
    <dgm:pt modelId="{1C889BA5-B59D-401C-BEC0-82A3F67C598F}" type="pres">
      <dgm:prSet presAssocID="{E2B7F1F5-3D36-4D46-9E1F-A90046743C73}" presName="composite" presStyleCnt="0"/>
      <dgm:spPr/>
    </dgm:pt>
    <dgm:pt modelId="{7863B27A-6B77-4B33-85EB-57444717ADE2}" type="pres">
      <dgm:prSet presAssocID="{E2B7F1F5-3D36-4D46-9E1F-A90046743C73}" presName="bentUpArrow1" presStyleLbl="alignImgPlace1" presStyleIdx="1" presStyleCnt="2"/>
      <dgm:spPr/>
    </dgm:pt>
    <dgm:pt modelId="{4FD63051-D3BF-48A0-B305-E40D12654AE8}" type="pres">
      <dgm:prSet presAssocID="{E2B7F1F5-3D36-4D46-9E1F-A90046743C73}" presName="ParentText" presStyleLbl="node1" presStyleIdx="1" presStyleCnt="3">
        <dgm:presLayoutVars>
          <dgm:chMax val="1"/>
          <dgm:chPref val="1"/>
          <dgm:bulletEnabled val="1"/>
        </dgm:presLayoutVars>
      </dgm:prSet>
      <dgm:spPr/>
      <dgm:t>
        <a:bodyPr/>
        <a:lstStyle/>
        <a:p>
          <a:endParaRPr lang="es-UY"/>
        </a:p>
      </dgm:t>
    </dgm:pt>
    <dgm:pt modelId="{49E3035C-3FA8-42E5-92DE-C9A5301A7306}" type="pres">
      <dgm:prSet presAssocID="{E2B7F1F5-3D36-4D46-9E1F-A90046743C73}" presName="ChildText" presStyleLbl="revTx" presStyleIdx="1" presStyleCnt="2">
        <dgm:presLayoutVars>
          <dgm:chMax val="0"/>
          <dgm:chPref val="0"/>
          <dgm:bulletEnabled val="1"/>
        </dgm:presLayoutVars>
      </dgm:prSet>
      <dgm:spPr/>
      <dgm:t>
        <a:bodyPr/>
        <a:lstStyle/>
        <a:p>
          <a:endParaRPr lang="es-UY"/>
        </a:p>
      </dgm:t>
    </dgm:pt>
    <dgm:pt modelId="{D6EF1E27-6501-41CA-A01F-5D1A25D24DEC}" type="pres">
      <dgm:prSet presAssocID="{6BDC8D6C-33B7-4E32-99C6-4889910339E6}" presName="sibTrans" presStyleCnt="0"/>
      <dgm:spPr/>
    </dgm:pt>
    <dgm:pt modelId="{FB048524-72EC-43F2-AA98-6121F504B996}" type="pres">
      <dgm:prSet presAssocID="{E15373F0-294B-45A7-8E0A-D53641763F05}" presName="composite" presStyleCnt="0"/>
      <dgm:spPr/>
    </dgm:pt>
    <dgm:pt modelId="{B4DECE15-F82E-45BD-B393-411B833C9DD9}" type="pres">
      <dgm:prSet presAssocID="{E15373F0-294B-45A7-8E0A-D53641763F05}" presName="ParentText" presStyleLbl="node1" presStyleIdx="2" presStyleCnt="3">
        <dgm:presLayoutVars>
          <dgm:chMax val="1"/>
          <dgm:chPref val="1"/>
          <dgm:bulletEnabled val="1"/>
        </dgm:presLayoutVars>
      </dgm:prSet>
      <dgm:spPr/>
      <dgm:t>
        <a:bodyPr/>
        <a:lstStyle/>
        <a:p>
          <a:endParaRPr lang="es-UY"/>
        </a:p>
      </dgm:t>
    </dgm:pt>
  </dgm:ptLst>
  <dgm:cxnLst>
    <dgm:cxn modelId="{412FAA49-2418-4E33-9A5F-8954D64193F0}" srcId="{5B54F3BF-A92A-47E9-A345-7227F6AF3946}" destId="{E15373F0-294B-45A7-8E0A-D53641763F05}" srcOrd="2" destOrd="0" parTransId="{C75D6941-B2DD-40B6-99B1-6E05FE08327B}" sibTransId="{13182AF4-D3FF-4D25-88F4-65724238B122}"/>
    <dgm:cxn modelId="{D4E35DA6-1EB9-4ECF-80F7-E2DC76DAC049}" srcId="{5B54F3BF-A92A-47E9-A345-7227F6AF3946}" destId="{551E7095-3C78-45C8-85FC-73345B48CE96}" srcOrd="0" destOrd="0" parTransId="{6D4C8AFF-5F1A-4A3E-9893-74E5B3B0B475}" sibTransId="{FA632184-23BD-4ABA-8D57-DF86DCC0C227}"/>
    <dgm:cxn modelId="{BAA288DB-FEBF-4166-BB36-06C5AE9BB5B3}" type="presOf" srcId="{E15373F0-294B-45A7-8E0A-D53641763F05}" destId="{B4DECE15-F82E-45BD-B393-411B833C9DD9}" srcOrd="0" destOrd="0" presId="urn:microsoft.com/office/officeart/2005/8/layout/StepDownProcess"/>
    <dgm:cxn modelId="{8D688887-3B3A-4C66-9230-71FD2877326B}" type="presOf" srcId="{551E7095-3C78-45C8-85FC-73345B48CE96}" destId="{DD52F26C-9F06-41A2-9F39-055746D81AFC}" srcOrd="0" destOrd="0" presId="urn:microsoft.com/office/officeart/2005/8/layout/StepDownProcess"/>
    <dgm:cxn modelId="{BFAC432D-1D55-44BA-A7E5-FD9C46119446}" type="presOf" srcId="{E2B7F1F5-3D36-4D46-9E1F-A90046743C73}" destId="{4FD63051-D3BF-48A0-B305-E40D12654AE8}" srcOrd="0" destOrd="0" presId="urn:microsoft.com/office/officeart/2005/8/layout/StepDownProcess"/>
    <dgm:cxn modelId="{F74EBEB6-F712-4878-9DAA-86C99CECB3E1}" srcId="{5B54F3BF-A92A-47E9-A345-7227F6AF3946}" destId="{E2B7F1F5-3D36-4D46-9E1F-A90046743C73}" srcOrd="1" destOrd="0" parTransId="{61FFD1C2-DB33-4821-B216-2B52EFF65D67}" sibTransId="{6BDC8D6C-33B7-4E32-99C6-4889910339E6}"/>
    <dgm:cxn modelId="{80F448E4-3196-4743-ACDA-B5D3DD515EE0}" type="presOf" srcId="{5B54F3BF-A92A-47E9-A345-7227F6AF3946}" destId="{73FC07D4-D8FC-4457-97DE-78B6EF70BA79}" srcOrd="0" destOrd="0" presId="urn:microsoft.com/office/officeart/2005/8/layout/StepDownProcess"/>
    <dgm:cxn modelId="{8FA9DFAC-16FA-4048-853C-56EDEE13C2E5}" type="presParOf" srcId="{73FC07D4-D8FC-4457-97DE-78B6EF70BA79}" destId="{ADEDC3C2-057B-46C6-8DD9-E6EDA5D4F3C5}" srcOrd="0" destOrd="0" presId="urn:microsoft.com/office/officeart/2005/8/layout/StepDownProcess"/>
    <dgm:cxn modelId="{F0E804AB-AD52-4DD8-B082-DF4C15D4F2C0}" type="presParOf" srcId="{ADEDC3C2-057B-46C6-8DD9-E6EDA5D4F3C5}" destId="{C29C3CA8-9B82-4359-8E4B-305ACF85B6C7}" srcOrd="0" destOrd="0" presId="urn:microsoft.com/office/officeart/2005/8/layout/StepDownProcess"/>
    <dgm:cxn modelId="{85933A95-BEAC-4AE7-88ED-6F9590ED6FAA}" type="presParOf" srcId="{ADEDC3C2-057B-46C6-8DD9-E6EDA5D4F3C5}" destId="{DD52F26C-9F06-41A2-9F39-055746D81AFC}" srcOrd="1" destOrd="0" presId="urn:microsoft.com/office/officeart/2005/8/layout/StepDownProcess"/>
    <dgm:cxn modelId="{B7015A06-E215-4FB6-A3B5-2BB1EBC646B8}" type="presParOf" srcId="{ADEDC3C2-057B-46C6-8DD9-E6EDA5D4F3C5}" destId="{D3CCA58E-B196-455F-B2F6-76B8B87FF009}" srcOrd="2" destOrd="0" presId="urn:microsoft.com/office/officeart/2005/8/layout/StepDownProcess"/>
    <dgm:cxn modelId="{C55AFBCF-C1CC-4739-A158-3AD0F2BCF81A}" type="presParOf" srcId="{73FC07D4-D8FC-4457-97DE-78B6EF70BA79}" destId="{24A450DA-7BAF-4B35-8F38-0DFBB5302793}" srcOrd="1" destOrd="0" presId="urn:microsoft.com/office/officeart/2005/8/layout/StepDownProcess"/>
    <dgm:cxn modelId="{DAC5819F-8B91-480F-AC58-7C52BDFDDB72}" type="presParOf" srcId="{73FC07D4-D8FC-4457-97DE-78B6EF70BA79}" destId="{1C889BA5-B59D-401C-BEC0-82A3F67C598F}" srcOrd="2" destOrd="0" presId="urn:microsoft.com/office/officeart/2005/8/layout/StepDownProcess"/>
    <dgm:cxn modelId="{9C34FDE0-2385-435B-9760-200158650A33}" type="presParOf" srcId="{1C889BA5-B59D-401C-BEC0-82A3F67C598F}" destId="{7863B27A-6B77-4B33-85EB-57444717ADE2}" srcOrd="0" destOrd="0" presId="urn:microsoft.com/office/officeart/2005/8/layout/StepDownProcess"/>
    <dgm:cxn modelId="{C1CC6C63-D4AC-44AD-80A6-5E9CEFB18F89}" type="presParOf" srcId="{1C889BA5-B59D-401C-BEC0-82A3F67C598F}" destId="{4FD63051-D3BF-48A0-B305-E40D12654AE8}" srcOrd="1" destOrd="0" presId="urn:microsoft.com/office/officeart/2005/8/layout/StepDownProcess"/>
    <dgm:cxn modelId="{138AAD0E-01A9-4BDE-9F90-840DC1B106D2}" type="presParOf" srcId="{1C889BA5-B59D-401C-BEC0-82A3F67C598F}" destId="{49E3035C-3FA8-42E5-92DE-C9A5301A7306}" srcOrd="2" destOrd="0" presId="urn:microsoft.com/office/officeart/2005/8/layout/StepDownProcess"/>
    <dgm:cxn modelId="{67E9F76C-5324-4465-B2A6-5193822B508C}" type="presParOf" srcId="{73FC07D4-D8FC-4457-97DE-78B6EF70BA79}" destId="{D6EF1E27-6501-41CA-A01F-5D1A25D24DEC}" srcOrd="3" destOrd="0" presId="urn:microsoft.com/office/officeart/2005/8/layout/StepDownProcess"/>
    <dgm:cxn modelId="{23B8090C-8F06-42C9-816B-48F78F9DFE16}" type="presParOf" srcId="{73FC07D4-D8FC-4457-97DE-78B6EF70BA79}" destId="{FB048524-72EC-43F2-AA98-6121F504B996}" srcOrd="4" destOrd="0" presId="urn:microsoft.com/office/officeart/2005/8/layout/StepDownProcess"/>
    <dgm:cxn modelId="{435FF478-1BCB-41B3-85BF-E1305F4E7D52}" type="presParOf" srcId="{FB048524-72EC-43F2-AA98-6121F504B996}" destId="{B4DECE15-F82E-45BD-B393-411B833C9DD9}" srcOrd="0" destOrd="0" presId="urn:microsoft.com/office/officeart/2005/8/layout/StepDown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C3CA8-9B82-4359-8E4B-305ACF85B6C7}">
      <dsp:nvSpPr>
        <dsp:cNvPr id="0" name=""/>
        <dsp:cNvSpPr/>
      </dsp:nvSpPr>
      <dsp:spPr>
        <a:xfrm rot="5400000">
          <a:off x="1407346" y="1460758"/>
          <a:ext cx="1291914" cy="1470799"/>
        </a:xfrm>
        <a:prstGeom prst="bentUpArrow">
          <a:avLst>
            <a:gd name="adj1" fmla="val 32840"/>
            <a:gd name="adj2" fmla="val 25000"/>
            <a:gd name="adj3" fmla="val 35780"/>
          </a:avLst>
        </a:prstGeom>
        <a:solidFill>
          <a:schemeClr val="accent3">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DD52F26C-9F06-41A2-9F39-055746D81AFC}">
      <dsp:nvSpPr>
        <dsp:cNvPr id="0" name=""/>
        <dsp:cNvSpPr/>
      </dsp:nvSpPr>
      <dsp:spPr>
        <a:xfrm>
          <a:off x="1065067" y="28644"/>
          <a:ext cx="2174824" cy="1522306"/>
        </a:xfrm>
        <a:prstGeom prst="roundRect">
          <a:avLst>
            <a:gd name="adj" fmla="val 166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kern="1200" dirty="0" err="1" smtClean="0"/>
            <a:t>Cuanto</a:t>
          </a:r>
          <a:r>
            <a:rPr lang="en-GB" sz="2500" kern="1200" dirty="0" smtClean="0"/>
            <a:t> </a:t>
          </a:r>
          <a:r>
            <a:rPr lang="en-GB" sz="2500" kern="1200" dirty="0" err="1" smtClean="0"/>
            <a:t>más</a:t>
          </a:r>
          <a:r>
            <a:rPr lang="en-GB" sz="2500" kern="1200" dirty="0" smtClean="0"/>
            <a:t> </a:t>
          </a:r>
          <a:r>
            <a:rPr lang="en-GB" sz="2500" kern="1200" dirty="0" err="1" smtClean="0"/>
            <a:t>características</a:t>
          </a:r>
          <a:r>
            <a:rPr lang="en-GB" sz="2500" kern="1200" dirty="0" smtClean="0"/>
            <a:t> se </a:t>
          </a:r>
          <a:r>
            <a:rPr lang="en-GB" sz="2500" kern="1200" dirty="0" err="1" smtClean="0"/>
            <a:t>involucra</a:t>
          </a:r>
          <a:endParaRPr lang="es-UY" sz="2500" kern="1200" dirty="0"/>
        </a:p>
      </dsp:txBody>
      <dsp:txXfrm>
        <a:off x="1139393" y="102970"/>
        <a:ext cx="2026172" cy="1373654"/>
      </dsp:txXfrm>
    </dsp:sp>
    <dsp:sp modelId="{D3CCA58E-B196-455F-B2F6-76B8B87FF009}">
      <dsp:nvSpPr>
        <dsp:cNvPr id="0" name=""/>
        <dsp:cNvSpPr/>
      </dsp:nvSpPr>
      <dsp:spPr>
        <a:xfrm>
          <a:off x="3239892" y="173831"/>
          <a:ext cx="1581759" cy="1230395"/>
        </a:xfrm>
        <a:prstGeom prst="rect">
          <a:avLst/>
        </a:prstGeom>
        <a:noFill/>
        <a:ln>
          <a:noFill/>
        </a:ln>
        <a:effectLst/>
      </dsp:spPr>
      <dsp:style>
        <a:lnRef idx="0">
          <a:scrgbClr r="0" g="0" b="0"/>
        </a:lnRef>
        <a:fillRef idx="0">
          <a:scrgbClr r="0" g="0" b="0"/>
        </a:fillRef>
        <a:effectRef idx="0">
          <a:scrgbClr r="0" g="0" b="0"/>
        </a:effectRef>
        <a:fontRef idx="minor"/>
      </dsp:style>
    </dsp:sp>
    <dsp:sp modelId="{7863B27A-6B77-4B33-85EB-57444717ADE2}">
      <dsp:nvSpPr>
        <dsp:cNvPr id="0" name=""/>
        <dsp:cNvSpPr/>
      </dsp:nvSpPr>
      <dsp:spPr>
        <a:xfrm rot="5400000">
          <a:off x="3210507" y="3170810"/>
          <a:ext cx="1291914" cy="1470799"/>
        </a:xfrm>
        <a:prstGeom prst="bentUpArrow">
          <a:avLst>
            <a:gd name="adj1" fmla="val 32840"/>
            <a:gd name="adj2" fmla="val 25000"/>
            <a:gd name="adj3" fmla="val 35780"/>
          </a:avLst>
        </a:prstGeom>
        <a:solidFill>
          <a:schemeClr val="accent3">
            <a:tint val="50000"/>
            <a:hueOff val="1955669"/>
            <a:satOff val="100000"/>
            <a:lumOff val="10532"/>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FD63051-D3BF-48A0-B305-E40D12654AE8}">
      <dsp:nvSpPr>
        <dsp:cNvPr id="0" name=""/>
        <dsp:cNvSpPr/>
      </dsp:nvSpPr>
      <dsp:spPr>
        <a:xfrm>
          <a:off x="2868228" y="1738697"/>
          <a:ext cx="2174824" cy="1522306"/>
        </a:xfrm>
        <a:prstGeom prst="roundRect">
          <a:avLst>
            <a:gd name="adj" fmla="val 16670"/>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kern="1200" dirty="0" smtClean="0"/>
            <a:t>Mayor la </a:t>
          </a:r>
          <a:r>
            <a:rPr lang="en-GB" sz="2500" kern="1200" dirty="0" err="1" smtClean="0"/>
            <a:t>complejidad</a:t>
          </a:r>
          <a:r>
            <a:rPr lang="en-GB" sz="2500" kern="1200" dirty="0" smtClean="0"/>
            <a:t> del </a:t>
          </a:r>
          <a:r>
            <a:rPr lang="en-GB" sz="2500" kern="1200" dirty="0" err="1" smtClean="0"/>
            <a:t>modelo</a:t>
          </a:r>
          <a:endParaRPr lang="es-UY" sz="2500" kern="1200" dirty="0"/>
        </a:p>
      </dsp:txBody>
      <dsp:txXfrm>
        <a:off x="2942554" y="1813023"/>
        <a:ext cx="2026172" cy="1373654"/>
      </dsp:txXfrm>
    </dsp:sp>
    <dsp:sp modelId="{49E3035C-3FA8-42E5-92DE-C9A5301A7306}">
      <dsp:nvSpPr>
        <dsp:cNvPr id="0" name=""/>
        <dsp:cNvSpPr/>
      </dsp:nvSpPr>
      <dsp:spPr>
        <a:xfrm>
          <a:off x="5043052" y="1883883"/>
          <a:ext cx="1581759" cy="1230395"/>
        </a:xfrm>
        <a:prstGeom prst="rect">
          <a:avLst/>
        </a:prstGeom>
        <a:noFill/>
        <a:ln>
          <a:noFill/>
        </a:ln>
        <a:effectLst/>
      </dsp:spPr>
      <dsp:style>
        <a:lnRef idx="0">
          <a:scrgbClr r="0" g="0" b="0"/>
        </a:lnRef>
        <a:fillRef idx="0">
          <a:scrgbClr r="0" g="0" b="0"/>
        </a:fillRef>
        <a:effectRef idx="0">
          <a:scrgbClr r="0" g="0" b="0"/>
        </a:effectRef>
        <a:fontRef idx="minor"/>
      </dsp:style>
    </dsp:sp>
    <dsp:sp modelId="{B4DECE15-F82E-45BD-B393-411B833C9DD9}">
      <dsp:nvSpPr>
        <dsp:cNvPr id="0" name=""/>
        <dsp:cNvSpPr/>
      </dsp:nvSpPr>
      <dsp:spPr>
        <a:xfrm>
          <a:off x="4671388" y="3448749"/>
          <a:ext cx="2174824" cy="1522306"/>
        </a:xfrm>
        <a:prstGeom prst="roundRect">
          <a:avLst>
            <a:gd name="adj" fmla="val 1667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kern="1200" dirty="0" smtClean="0"/>
            <a:t>Mayor la </a:t>
          </a:r>
          <a:r>
            <a:rPr lang="en-GB" sz="2500" kern="1200" dirty="0" err="1" smtClean="0"/>
            <a:t>especificidad</a:t>
          </a:r>
          <a:r>
            <a:rPr lang="en-GB" sz="2500" kern="1200" dirty="0" smtClean="0"/>
            <a:t> de </a:t>
          </a:r>
          <a:r>
            <a:rPr lang="en-GB" sz="2500" kern="1200" dirty="0" err="1" smtClean="0"/>
            <a:t>aplicación</a:t>
          </a:r>
          <a:endParaRPr lang="es-UY" sz="2500" kern="1200" dirty="0"/>
        </a:p>
      </dsp:txBody>
      <dsp:txXfrm>
        <a:off x="4745714" y="3523075"/>
        <a:ext cx="2026172" cy="137365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C5C8606-B8A0-4132-9E58-FAA7151A63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51EDC83D-5139-414A-AB87-9929C04832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DE42B-7C82-4B54-9B0A-633F8609663E}" type="datetimeFigureOut">
              <a:rPr lang="en-US" smtClean="0"/>
              <a:t>9/8/2021</a:t>
            </a:fld>
            <a:endParaRPr lang="en-US"/>
          </a:p>
        </p:txBody>
      </p:sp>
      <p:sp>
        <p:nvSpPr>
          <p:cNvPr id="4" name="Footer Placeholder 3">
            <a:extLst>
              <a:ext uri="{FF2B5EF4-FFF2-40B4-BE49-F238E27FC236}">
                <a16:creationId xmlns="" xmlns:a16="http://schemas.microsoft.com/office/drawing/2014/main" id="{2BC23C45-A911-4DBD-B1EE-C8DF9C8C6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A0F52974-1E59-4B77-B4A8-93EE93866F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D17C49-5B6B-46F8-87A0-8C9CF60B2F82}" type="slidenum">
              <a:rPr lang="en-US" smtClean="0"/>
              <a:t>‹Nº›</a:t>
            </a:fld>
            <a:endParaRPr lang="en-US"/>
          </a:p>
        </p:txBody>
      </p:sp>
    </p:spTree>
    <p:extLst>
      <p:ext uri="{BB962C8B-B14F-4D97-AF65-F5344CB8AC3E}">
        <p14:creationId xmlns:p14="http://schemas.microsoft.com/office/powerpoint/2010/main" val="309780755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92530-8DEA-440C-A561-0858CBB7F9D4}"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DD5E0-1F55-45EF-94AE-F8FCCB7B1FDE}" type="slidenum">
              <a:rPr lang="en-US" smtClean="0"/>
              <a:t>‹Nº›</a:t>
            </a:fld>
            <a:endParaRPr lang="en-US"/>
          </a:p>
        </p:txBody>
      </p:sp>
    </p:spTree>
    <p:extLst>
      <p:ext uri="{BB962C8B-B14F-4D97-AF65-F5344CB8AC3E}">
        <p14:creationId xmlns:p14="http://schemas.microsoft.com/office/powerpoint/2010/main" val="355351565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a:t>
            </a:fld>
            <a:endParaRPr lang="en-US"/>
          </a:p>
        </p:txBody>
      </p:sp>
    </p:spTree>
    <p:extLst>
      <p:ext uri="{BB962C8B-B14F-4D97-AF65-F5344CB8AC3E}">
        <p14:creationId xmlns:p14="http://schemas.microsoft.com/office/powerpoint/2010/main" val="2757739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11</a:t>
            </a:fld>
            <a:endParaRPr lang="en-US"/>
          </a:p>
        </p:txBody>
      </p:sp>
    </p:spTree>
    <p:extLst>
      <p:ext uri="{BB962C8B-B14F-4D97-AF65-F5344CB8AC3E}">
        <p14:creationId xmlns:p14="http://schemas.microsoft.com/office/powerpoint/2010/main" val="572668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12</a:t>
            </a:fld>
            <a:endParaRPr lang="en-US"/>
          </a:p>
        </p:txBody>
      </p:sp>
    </p:spTree>
    <p:extLst>
      <p:ext uri="{BB962C8B-B14F-4D97-AF65-F5344CB8AC3E}">
        <p14:creationId xmlns:p14="http://schemas.microsoft.com/office/powerpoint/2010/main" val="199114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13</a:t>
            </a:fld>
            <a:endParaRPr lang="en-US"/>
          </a:p>
        </p:txBody>
      </p:sp>
    </p:spTree>
    <p:extLst>
      <p:ext uri="{BB962C8B-B14F-4D97-AF65-F5344CB8AC3E}">
        <p14:creationId xmlns:p14="http://schemas.microsoft.com/office/powerpoint/2010/main" val="2816819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14</a:t>
            </a:fld>
            <a:endParaRPr lang="en-US"/>
          </a:p>
        </p:txBody>
      </p:sp>
    </p:spTree>
    <p:extLst>
      <p:ext uri="{BB962C8B-B14F-4D97-AF65-F5344CB8AC3E}">
        <p14:creationId xmlns:p14="http://schemas.microsoft.com/office/powerpoint/2010/main" val="535181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15</a:t>
            </a:fld>
            <a:endParaRPr lang="en-US"/>
          </a:p>
        </p:txBody>
      </p:sp>
    </p:spTree>
    <p:extLst>
      <p:ext uri="{BB962C8B-B14F-4D97-AF65-F5344CB8AC3E}">
        <p14:creationId xmlns:p14="http://schemas.microsoft.com/office/powerpoint/2010/main" val="3080817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16</a:t>
            </a:fld>
            <a:endParaRPr lang="en-US"/>
          </a:p>
        </p:txBody>
      </p:sp>
    </p:spTree>
    <p:extLst>
      <p:ext uri="{BB962C8B-B14F-4D97-AF65-F5344CB8AC3E}">
        <p14:creationId xmlns:p14="http://schemas.microsoft.com/office/powerpoint/2010/main" val="2896134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17</a:t>
            </a:fld>
            <a:endParaRPr lang="en-US"/>
          </a:p>
        </p:txBody>
      </p:sp>
    </p:spTree>
    <p:extLst>
      <p:ext uri="{BB962C8B-B14F-4D97-AF65-F5344CB8AC3E}">
        <p14:creationId xmlns:p14="http://schemas.microsoft.com/office/powerpoint/2010/main" val="396071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18</a:t>
            </a:fld>
            <a:endParaRPr lang="en-US"/>
          </a:p>
        </p:txBody>
      </p:sp>
    </p:spTree>
    <p:extLst>
      <p:ext uri="{BB962C8B-B14F-4D97-AF65-F5344CB8AC3E}">
        <p14:creationId xmlns:p14="http://schemas.microsoft.com/office/powerpoint/2010/main" val="113198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19</a:t>
            </a:fld>
            <a:endParaRPr lang="en-US"/>
          </a:p>
        </p:txBody>
      </p:sp>
    </p:spTree>
    <p:extLst>
      <p:ext uri="{BB962C8B-B14F-4D97-AF65-F5344CB8AC3E}">
        <p14:creationId xmlns:p14="http://schemas.microsoft.com/office/powerpoint/2010/main" val="326311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20</a:t>
            </a:fld>
            <a:endParaRPr lang="en-US"/>
          </a:p>
        </p:txBody>
      </p:sp>
    </p:spTree>
    <p:extLst>
      <p:ext uri="{BB962C8B-B14F-4D97-AF65-F5344CB8AC3E}">
        <p14:creationId xmlns:p14="http://schemas.microsoft.com/office/powerpoint/2010/main" val="626571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3</a:t>
            </a:fld>
            <a:endParaRPr lang="en-US"/>
          </a:p>
        </p:txBody>
      </p:sp>
    </p:spTree>
    <p:extLst>
      <p:ext uri="{BB962C8B-B14F-4D97-AF65-F5344CB8AC3E}">
        <p14:creationId xmlns:p14="http://schemas.microsoft.com/office/powerpoint/2010/main" val="566647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21</a:t>
            </a:fld>
            <a:endParaRPr lang="en-US"/>
          </a:p>
        </p:txBody>
      </p:sp>
    </p:spTree>
    <p:extLst>
      <p:ext uri="{BB962C8B-B14F-4D97-AF65-F5344CB8AC3E}">
        <p14:creationId xmlns:p14="http://schemas.microsoft.com/office/powerpoint/2010/main" val="3921314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22</a:t>
            </a:fld>
            <a:endParaRPr lang="en-US"/>
          </a:p>
        </p:txBody>
      </p:sp>
    </p:spTree>
    <p:extLst>
      <p:ext uri="{BB962C8B-B14F-4D97-AF65-F5344CB8AC3E}">
        <p14:creationId xmlns:p14="http://schemas.microsoft.com/office/powerpoint/2010/main" val="1285825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23</a:t>
            </a:fld>
            <a:endParaRPr lang="en-US"/>
          </a:p>
        </p:txBody>
      </p:sp>
    </p:spTree>
    <p:extLst>
      <p:ext uri="{BB962C8B-B14F-4D97-AF65-F5344CB8AC3E}">
        <p14:creationId xmlns:p14="http://schemas.microsoft.com/office/powerpoint/2010/main" val="4216269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24</a:t>
            </a:fld>
            <a:endParaRPr lang="en-US"/>
          </a:p>
        </p:txBody>
      </p:sp>
    </p:spTree>
    <p:extLst>
      <p:ext uri="{BB962C8B-B14F-4D97-AF65-F5344CB8AC3E}">
        <p14:creationId xmlns:p14="http://schemas.microsoft.com/office/powerpoint/2010/main" val="350686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25</a:t>
            </a:fld>
            <a:endParaRPr lang="en-US"/>
          </a:p>
        </p:txBody>
      </p:sp>
    </p:spTree>
    <p:extLst>
      <p:ext uri="{BB962C8B-B14F-4D97-AF65-F5344CB8AC3E}">
        <p14:creationId xmlns:p14="http://schemas.microsoft.com/office/powerpoint/2010/main" val="267119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26</a:t>
            </a:fld>
            <a:endParaRPr lang="en-US"/>
          </a:p>
        </p:txBody>
      </p:sp>
    </p:spTree>
    <p:extLst>
      <p:ext uri="{BB962C8B-B14F-4D97-AF65-F5344CB8AC3E}">
        <p14:creationId xmlns:p14="http://schemas.microsoft.com/office/powerpoint/2010/main" val="2921856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27</a:t>
            </a:fld>
            <a:endParaRPr lang="en-US"/>
          </a:p>
        </p:txBody>
      </p:sp>
    </p:spTree>
    <p:extLst>
      <p:ext uri="{BB962C8B-B14F-4D97-AF65-F5344CB8AC3E}">
        <p14:creationId xmlns:p14="http://schemas.microsoft.com/office/powerpoint/2010/main" val="2882641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28</a:t>
            </a:fld>
            <a:endParaRPr lang="en-US"/>
          </a:p>
        </p:txBody>
      </p:sp>
    </p:spTree>
    <p:extLst>
      <p:ext uri="{BB962C8B-B14F-4D97-AF65-F5344CB8AC3E}">
        <p14:creationId xmlns:p14="http://schemas.microsoft.com/office/powerpoint/2010/main" val="3513699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29</a:t>
            </a:fld>
            <a:endParaRPr lang="en-US"/>
          </a:p>
        </p:txBody>
      </p:sp>
    </p:spTree>
    <p:extLst>
      <p:ext uri="{BB962C8B-B14F-4D97-AF65-F5344CB8AC3E}">
        <p14:creationId xmlns:p14="http://schemas.microsoft.com/office/powerpoint/2010/main" val="1084363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30</a:t>
            </a:fld>
            <a:endParaRPr lang="en-US"/>
          </a:p>
        </p:txBody>
      </p:sp>
    </p:spTree>
    <p:extLst>
      <p:ext uri="{BB962C8B-B14F-4D97-AF65-F5344CB8AC3E}">
        <p14:creationId xmlns:p14="http://schemas.microsoft.com/office/powerpoint/2010/main" val="2225097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4</a:t>
            </a:fld>
            <a:endParaRPr lang="en-US"/>
          </a:p>
        </p:txBody>
      </p:sp>
    </p:spTree>
    <p:extLst>
      <p:ext uri="{BB962C8B-B14F-4D97-AF65-F5344CB8AC3E}">
        <p14:creationId xmlns:p14="http://schemas.microsoft.com/office/powerpoint/2010/main" val="1787130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31</a:t>
            </a:fld>
            <a:endParaRPr lang="en-US"/>
          </a:p>
        </p:txBody>
      </p:sp>
    </p:spTree>
    <p:extLst>
      <p:ext uri="{BB962C8B-B14F-4D97-AF65-F5344CB8AC3E}">
        <p14:creationId xmlns:p14="http://schemas.microsoft.com/office/powerpoint/2010/main" val="1192461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5</a:t>
            </a:fld>
            <a:endParaRPr lang="en-US"/>
          </a:p>
        </p:txBody>
      </p:sp>
    </p:spTree>
    <p:extLst>
      <p:ext uri="{BB962C8B-B14F-4D97-AF65-F5344CB8AC3E}">
        <p14:creationId xmlns:p14="http://schemas.microsoft.com/office/powerpoint/2010/main" val="249017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6</a:t>
            </a:fld>
            <a:endParaRPr lang="en-US"/>
          </a:p>
        </p:txBody>
      </p:sp>
    </p:spTree>
    <p:extLst>
      <p:ext uri="{BB962C8B-B14F-4D97-AF65-F5344CB8AC3E}">
        <p14:creationId xmlns:p14="http://schemas.microsoft.com/office/powerpoint/2010/main" val="693741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7</a:t>
            </a:fld>
            <a:endParaRPr lang="en-US"/>
          </a:p>
        </p:txBody>
      </p:sp>
    </p:spTree>
    <p:extLst>
      <p:ext uri="{BB962C8B-B14F-4D97-AF65-F5344CB8AC3E}">
        <p14:creationId xmlns:p14="http://schemas.microsoft.com/office/powerpoint/2010/main" val="3882701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8</a:t>
            </a:fld>
            <a:endParaRPr lang="en-US"/>
          </a:p>
        </p:txBody>
      </p:sp>
    </p:spTree>
    <p:extLst>
      <p:ext uri="{BB962C8B-B14F-4D97-AF65-F5344CB8AC3E}">
        <p14:creationId xmlns:p14="http://schemas.microsoft.com/office/powerpoint/2010/main" val="302183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9</a:t>
            </a:fld>
            <a:endParaRPr lang="en-US"/>
          </a:p>
        </p:txBody>
      </p:sp>
    </p:spTree>
    <p:extLst>
      <p:ext uri="{BB962C8B-B14F-4D97-AF65-F5344CB8AC3E}">
        <p14:creationId xmlns:p14="http://schemas.microsoft.com/office/powerpoint/2010/main" val="2933873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a:p>
        </p:txBody>
      </p:sp>
      <p:sp>
        <p:nvSpPr>
          <p:cNvPr id="4" name="Marcador de encabezado 3"/>
          <p:cNvSpPr>
            <a:spLocks noGrp="1"/>
          </p:cNvSpPr>
          <p:nvPr>
            <p:ph type="hdr" sz="quarter" idx="10"/>
          </p:nvPr>
        </p:nvSpPr>
        <p:spPr/>
        <p:txBody>
          <a:bodyPr/>
          <a:lstStyle/>
          <a:p>
            <a:endParaRPr lang="en-US"/>
          </a:p>
        </p:txBody>
      </p:sp>
      <p:sp>
        <p:nvSpPr>
          <p:cNvPr id="5" name="Marcador de número de diapositiva 4"/>
          <p:cNvSpPr>
            <a:spLocks noGrp="1"/>
          </p:cNvSpPr>
          <p:nvPr>
            <p:ph type="sldNum" sz="quarter" idx="11"/>
          </p:nvPr>
        </p:nvSpPr>
        <p:spPr/>
        <p:txBody>
          <a:bodyPr/>
          <a:lstStyle/>
          <a:p>
            <a:fld id="{4B2DD5E0-1F55-45EF-94AE-F8FCCB7B1FDE}" type="slidenum">
              <a:rPr lang="en-US" smtClean="0"/>
              <a:t>10</a:t>
            </a:fld>
            <a:endParaRPr lang="en-US"/>
          </a:p>
        </p:txBody>
      </p:sp>
    </p:spTree>
    <p:extLst>
      <p:ext uri="{BB962C8B-B14F-4D97-AF65-F5344CB8AC3E}">
        <p14:creationId xmlns:p14="http://schemas.microsoft.com/office/powerpoint/2010/main" val="2222425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E5CE28-08AB-467B-8827-E0084C359B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E401130-B70D-4611-8CB9-F2DA4EB0F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DB51FCB1-419B-4C6C-8C86-47419B001BD9}"/>
              </a:ext>
            </a:extLst>
          </p:cNvPr>
          <p:cNvSpPr>
            <a:spLocks noGrp="1"/>
          </p:cNvSpPr>
          <p:nvPr>
            <p:ph type="dt" sz="half" idx="10"/>
          </p:nvPr>
        </p:nvSpPr>
        <p:spPr/>
        <p:txBody>
          <a:bodyPr/>
          <a:lstStyle/>
          <a:p>
            <a:fld id="{BBD9C7FE-6DEC-4B5C-A013-A94D29CE0128}" type="datetime1">
              <a:rPr lang="en-US" smtClean="0"/>
              <a:t>9/8/2021</a:t>
            </a:fld>
            <a:endParaRPr lang="en-US"/>
          </a:p>
        </p:txBody>
      </p:sp>
      <p:sp>
        <p:nvSpPr>
          <p:cNvPr id="5" name="Footer Placeholder 4">
            <a:extLst>
              <a:ext uri="{FF2B5EF4-FFF2-40B4-BE49-F238E27FC236}">
                <a16:creationId xmlns="" xmlns:a16="http://schemas.microsoft.com/office/drawing/2014/main" id="{E6E1E943-5242-4138-80B0-F643D4216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34B7158-FEC3-4944-9E84-ECDC77E6ECB9}"/>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2562076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DDEA9A-8672-4229-9EC6-9D44139BCA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6B23DB8A-0F19-45E2-A7A9-CCEB665A89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0400066-98DE-4878-8A16-88E0734E46B5}"/>
              </a:ext>
            </a:extLst>
          </p:cNvPr>
          <p:cNvSpPr>
            <a:spLocks noGrp="1"/>
          </p:cNvSpPr>
          <p:nvPr>
            <p:ph type="dt" sz="half" idx="10"/>
          </p:nvPr>
        </p:nvSpPr>
        <p:spPr/>
        <p:txBody>
          <a:bodyPr/>
          <a:lstStyle/>
          <a:p>
            <a:fld id="{9D037E35-7139-4436-AC21-A7B626F603BD}" type="datetime1">
              <a:rPr lang="en-US" smtClean="0"/>
              <a:t>9/8/2021</a:t>
            </a:fld>
            <a:endParaRPr lang="en-US"/>
          </a:p>
        </p:txBody>
      </p:sp>
      <p:sp>
        <p:nvSpPr>
          <p:cNvPr id="5" name="Footer Placeholder 4">
            <a:extLst>
              <a:ext uri="{FF2B5EF4-FFF2-40B4-BE49-F238E27FC236}">
                <a16:creationId xmlns="" xmlns:a16="http://schemas.microsoft.com/office/drawing/2014/main" id="{F847B8A1-428D-4CC3-9D68-51194ECED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B5CF906-D21F-46B4-92FC-7694E6441776}"/>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2451963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CA75680-7677-4B49-A311-14E92726F9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2AF9BD8E-1E07-4707-8A24-CC7D13470C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A03AE35-B801-42A1-BF22-0D7CDD1F803E}"/>
              </a:ext>
            </a:extLst>
          </p:cNvPr>
          <p:cNvSpPr>
            <a:spLocks noGrp="1"/>
          </p:cNvSpPr>
          <p:nvPr>
            <p:ph type="dt" sz="half" idx="10"/>
          </p:nvPr>
        </p:nvSpPr>
        <p:spPr/>
        <p:txBody>
          <a:bodyPr/>
          <a:lstStyle/>
          <a:p>
            <a:fld id="{967D35AF-F560-4FA6-808C-5FF3152AE22D}" type="datetime1">
              <a:rPr lang="en-US" smtClean="0"/>
              <a:t>9/8/2021</a:t>
            </a:fld>
            <a:endParaRPr lang="en-US"/>
          </a:p>
        </p:txBody>
      </p:sp>
      <p:sp>
        <p:nvSpPr>
          <p:cNvPr id="5" name="Footer Placeholder 4">
            <a:extLst>
              <a:ext uri="{FF2B5EF4-FFF2-40B4-BE49-F238E27FC236}">
                <a16:creationId xmlns="" xmlns:a16="http://schemas.microsoft.com/office/drawing/2014/main" id="{DBC3A134-E3EB-4034-8E1B-D41699BC7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3B339FF-0FE1-4ECB-92EC-99DE92BC28C7}"/>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421320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20F81A-F703-46A0-A3A5-C4625AE8C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CBF2F3C-EF4D-4920-82FB-AF8CFEE0E5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C543C48-663E-4E81-8F11-69238794664F}"/>
              </a:ext>
            </a:extLst>
          </p:cNvPr>
          <p:cNvSpPr>
            <a:spLocks noGrp="1"/>
          </p:cNvSpPr>
          <p:nvPr>
            <p:ph type="dt" sz="half" idx="10"/>
          </p:nvPr>
        </p:nvSpPr>
        <p:spPr/>
        <p:txBody>
          <a:bodyPr/>
          <a:lstStyle/>
          <a:p>
            <a:fld id="{09FA94BD-B0BC-4C43-9C55-E3F1284B71D2}" type="datetime1">
              <a:rPr lang="en-US" smtClean="0"/>
              <a:t>9/8/2021</a:t>
            </a:fld>
            <a:endParaRPr lang="en-US"/>
          </a:p>
        </p:txBody>
      </p:sp>
      <p:sp>
        <p:nvSpPr>
          <p:cNvPr id="5" name="Footer Placeholder 4">
            <a:extLst>
              <a:ext uri="{FF2B5EF4-FFF2-40B4-BE49-F238E27FC236}">
                <a16:creationId xmlns="" xmlns:a16="http://schemas.microsoft.com/office/drawing/2014/main" id="{863C41A9-E4EC-4535-AB4C-81FA24E5E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99FBD52-ED42-4B79-B388-36E78D4103DE}"/>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357040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89149A-14A8-4B6F-BA92-A9A3BE24AD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BF9FFDC9-8070-4817-B143-A80CAD2942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620D23C8-5CE5-48D9-A0B7-44DCD49C8DC7}"/>
              </a:ext>
            </a:extLst>
          </p:cNvPr>
          <p:cNvSpPr>
            <a:spLocks noGrp="1"/>
          </p:cNvSpPr>
          <p:nvPr>
            <p:ph type="dt" sz="half" idx="10"/>
          </p:nvPr>
        </p:nvSpPr>
        <p:spPr/>
        <p:txBody>
          <a:bodyPr/>
          <a:lstStyle/>
          <a:p>
            <a:fld id="{7C60183C-C884-408D-8A10-5830CD932478}" type="datetime1">
              <a:rPr lang="en-US" smtClean="0"/>
              <a:t>9/8/2021</a:t>
            </a:fld>
            <a:endParaRPr lang="en-US"/>
          </a:p>
        </p:txBody>
      </p:sp>
      <p:sp>
        <p:nvSpPr>
          <p:cNvPr id="5" name="Footer Placeholder 4">
            <a:extLst>
              <a:ext uri="{FF2B5EF4-FFF2-40B4-BE49-F238E27FC236}">
                <a16:creationId xmlns="" xmlns:a16="http://schemas.microsoft.com/office/drawing/2014/main" id="{7AF20192-1E8D-4304-8B51-E9C000B0C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3E4AE5C-0DBC-42F2-8406-2EF1D6F68BB1}"/>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413672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FBEB9F-6F0B-400A-A625-05EE06E456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345FC35-2F8E-4E23-A731-1F56322A24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692E4B9-4783-4BC1-B8BE-EB7B7A4A46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96F06407-9E23-4097-8834-EE37D5A573A4}"/>
              </a:ext>
            </a:extLst>
          </p:cNvPr>
          <p:cNvSpPr>
            <a:spLocks noGrp="1"/>
          </p:cNvSpPr>
          <p:nvPr>
            <p:ph type="dt" sz="half" idx="10"/>
          </p:nvPr>
        </p:nvSpPr>
        <p:spPr/>
        <p:txBody>
          <a:bodyPr/>
          <a:lstStyle/>
          <a:p>
            <a:fld id="{B88076ED-95D6-401D-B7DD-C6F77EE99D22}" type="datetime1">
              <a:rPr lang="en-US" smtClean="0"/>
              <a:t>9/8/2021</a:t>
            </a:fld>
            <a:endParaRPr lang="en-US"/>
          </a:p>
        </p:txBody>
      </p:sp>
      <p:sp>
        <p:nvSpPr>
          <p:cNvPr id="6" name="Footer Placeholder 5">
            <a:extLst>
              <a:ext uri="{FF2B5EF4-FFF2-40B4-BE49-F238E27FC236}">
                <a16:creationId xmlns="" xmlns:a16="http://schemas.microsoft.com/office/drawing/2014/main" id="{71BA57FC-C1E2-4E58-8FA6-3D6EDBD0F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1ED61B1-A6D7-4D30-A618-D86EB7812C1A}"/>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1029643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F3FCA1-6843-44C4-BF1D-B1111453CB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F86361D8-382E-4C48-A646-9B020C1F16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53193BF3-BEE6-4F19-B933-B93B47C139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E51332E-C06C-4A9F-A399-8DA71BE010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3DCCC931-AD39-4FB5-91ED-480070907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877634A-D883-470A-B17F-5B5BF2FA4014}"/>
              </a:ext>
            </a:extLst>
          </p:cNvPr>
          <p:cNvSpPr>
            <a:spLocks noGrp="1"/>
          </p:cNvSpPr>
          <p:nvPr>
            <p:ph type="dt" sz="half" idx="10"/>
          </p:nvPr>
        </p:nvSpPr>
        <p:spPr/>
        <p:txBody>
          <a:bodyPr/>
          <a:lstStyle/>
          <a:p>
            <a:fld id="{B9A3EE66-A43C-4A7E-A933-5E7FE8E9C6A9}" type="datetime1">
              <a:rPr lang="en-US" smtClean="0"/>
              <a:t>9/8/2021</a:t>
            </a:fld>
            <a:endParaRPr lang="en-US"/>
          </a:p>
        </p:txBody>
      </p:sp>
      <p:sp>
        <p:nvSpPr>
          <p:cNvPr id="8" name="Footer Placeholder 7">
            <a:extLst>
              <a:ext uri="{FF2B5EF4-FFF2-40B4-BE49-F238E27FC236}">
                <a16:creationId xmlns="" xmlns:a16="http://schemas.microsoft.com/office/drawing/2014/main" id="{391E4AEC-BE54-4039-8BAA-CB471A4A0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93768B19-9F28-4FAC-8C21-4D7E569B1CA7}"/>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777159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CE7644-4A15-40B0-8083-730C9D3204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E5A4B1ED-1AAB-4E0A-ADA5-5BD83D75AF0A}"/>
              </a:ext>
            </a:extLst>
          </p:cNvPr>
          <p:cNvSpPr>
            <a:spLocks noGrp="1"/>
          </p:cNvSpPr>
          <p:nvPr>
            <p:ph type="dt" sz="half" idx="10"/>
          </p:nvPr>
        </p:nvSpPr>
        <p:spPr/>
        <p:txBody>
          <a:bodyPr/>
          <a:lstStyle/>
          <a:p>
            <a:fld id="{CD8FB4A1-2ECB-48DA-A86B-729552AE6247}" type="datetime1">
              <a:rPr lang="en-US" smtClean="0"/>
              <a:t>9/8/2021</a:t>
            </a:fld>
            <a:endParaRPr lang="en-US"/>
          </a:p>
        </p:txBody>
      </p:sp>
      <p:sp>
        <p:nvSpPr>
          <p:cNvPr id="4" name="Footer Placeholder 3">
            <a:extLst>
              <a:ext uri="{FF2B5EF4-FFF2-40B4-BE49-F238E27FC236}">
                <a16:creationId xmlns="" xmlns:a16="http://schemas.microsoft.com/office/drawing/2014/main" id="{F7CD387F-2E1D-4024-96CD-B1EE1E4CD9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60FB371-AFEC-4492-B5FF-20FCC1083164}"/>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370383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8A742C0-8FBB-40C7-9127-24CDF0491884}"/>
              </a:ext>
            </a:extLst>
          </p:cNvPr>
          <p:cNvSpPr>
            <a:spLocks noGrp="1"/>
          </p:cNvSpPr>
          <p:nvPr>
            <p:ph type="dt" sz="half" idx="10"/>
          </p:nvPr>
        </p:nvSpPr>
        <p:spPr/>
        <p:txBody>
          <a:bodyPr/>
          <a:lstStyle/>
          <a:p>
            <a:fld id="{81AB7455-467E-416A-9E8F-C1F99B7A73DB}" type="datetime1">
              <a:rPr lang="en-US" smtClean="0"/>
              <a:t>9/8/2021</a:t>
            </a:fld>
            <a:endParaRPr lang="en-US"/>
          </a:p>
        </p:txBody>
      </p:sp>
      <p:sp>
        <p:nvSpPr>
          <p:cNvPr id="3" name="Footer Placeholder 2">
            <a:extLst>
              <a:ext uri="{FF2B5EF4-FFF2-40B4-BE49-F238E27FC236}">
                <a16:creationId xmlns="" xmlns:a16="http://schemas.microsoft.com/office/drawing/2014/main" id="{2965F1DE-6C30-483F-AB73-A062A8749F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BBD1F2ED-9208-4D83-955C-E4896BF3711D}"/>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549712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69ABD3-618C-4525-AE8D-E5720A7E0A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0526570-EF5F-40D6-A765-3CCCA81032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E2A6170-3C2B-44EB-8A26-0151353F7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981CB3E-7DF5-4CE1-A60E-C63A328863E9}"/>
              </a:ext>
            </a:extLst>
          </p:cNvPr>
          <p:cNvSpPr>
            <a:spLocks noGrp="1"/>
          </p:cNvSpPr>
          <p:nvPr>
            <p:ph type="dt" sz="half" idx="10"/>
          </p:nvPr>
        </p:nvSpPr>
        <p:spPr/>
        <p:txBody>
          <a:bodyPr/>
          <a:lstStyle/>
          <a:p>
            <a:fld id="{69E2B731-1FE0-4580-890F-FEE4BF46B4F3}" type="datetime1">
              <a:rPr lang="en-US" smtClean="0"/>
              <a:t>9/8/2021</a:t>
            </a:fld>
            <a:endParaRPr lang="en-US"/>
          </a:p>
        </p:txBody>
      </p:sp>
      <p:sp>
        <p:nvSpPr>
          <p:cNvPr id="6" name="Footer Placeholder 5">
            <a:extLst>
              <a:ext uri="{FF2B5EF4-FFF2-40B4-BE49-F238E27FC236}">
                <a16:creationId xmlns="" xmlns:a16="http://schemas.microsoft.com/office/drawing/2014/main" id="{3C166B7F-4ADD-443B-B42B-A8603F501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B6A06F4-5ABF-49A8-A6EE-7DA4AAB241EB}"/>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981592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08EE32-8720-478A-A706-9300BEEB0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E797E9A4-3264-4129-BDCF-8397CA438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C4A12D0-D4DD-4A40-B74C-BB69B3A1F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A18F572-51F1-4321-A0B0-3DCBD2D1D8A8}"/>
              </a:ext>
            </a:extLst>
          </p:cNvPr>
          <p:cNvSpPr>
            <a:spLocks noGrp="1"/>
          </p:cNvSpPr>
          <p:nvPr>
            <p:ph type="dt" sz="half" idx="10"/>
          </p:nvPr>
        </p:nvSpPr>
        <p:spPr/>
        <p:txBody>
          <a:bodyPr/>
          <a:lstStyle/>
          <a:p>
            <a:fld id="{2388705B-01E9-441B-B3F3-5A6F3C8F3A35}" type="datetime1">
              <a:rPr lang="en-US" smtClean="0"/>
              <a:t>9/8/2021</a:t>
            </a:fld>
            <a:endParaRPr lang="en-US"/>
          </a:p>
        </p:txBody>
      </p:sp>
      <p:sp>
        <p:nvSpPr>
          <p:cNvPr id="6" name="Footer Placeholder 5">
            <a:extLst>
              <a:ext uri="{FF2B5EF4-FFF2-40B4-BE49-F238E27FC236}">
                <a16:creationId xmlns="" xmlns:a16="http://schemas.microsoft.com/office/drawing/2014/main" id="{82D50186-4DA0-49E2-B6AE-ACC8D66E0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20DEEC8-D3CD-4DD6-8EFF-B5FF579E456A}"/>
              </a:ext>
            </a:extLst>
          </p:cNvPr>
          <p:cNvSpPr>
            <a:spLocks noGrp="1"/>
          </p:cNvSpPr>
          <p:nvPr>
            <p:ph type="sldNum" sz="quarter" idx="12"/>
          </p:nvPr>
        </p:nvSpPr>
        <p:spPr/>
        <p:txBody>
          <a:bodyPr/>
          <a:lstStyle/>
          <a:p>
            <a:fld id="{D3ABE961-8E94-4198-8677-AC7846D35B34}" type="slidenum">
              <a:rPr lang="en-US" smtClean="0"/>
              <a:t>‹Nº›</a:t>
            </a:fld>
            <a:endParaRPr lang="en-US"/>
          </a:p>
        </p:txBody>
      </p:sp>
    </p:spTree>
    <p:extLst>
      <p:ext uri="{BB962C8B-B14F-4D97-AF65-F5344CB8AC3E}">
        <p14:creationId xmlns:p14="http://schemas.microsoft.com/office/powerpoint/2010/main" val="2001910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8FE504B-C602-4686-93E5-B709FDD476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159663B-2E4D-4B25-9ED2-63CC197448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A0792D5-677B-447C-BCB6-23E0573DDF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41F76-D795-45F1-A054-AC72C030F54C}" type="datetime1">
              <a:rPr lang="en-US" smtClean="0"/>
              <a:t>9/8/2021</a:t>
            </a:fld>
            <a:endParaRPr lang="en-US"/>
          </a:p>
        </p:txBody>
      </p:sp>
      <p:sp>
        <p:nvSpPr>
          <p:cNvPr id="5" name="Footer Placeholder 4">
            <a:extLst>
              <a:ext uri="{FF2B5EF4-FFF2-40B4-BE49-F238E27FC236}">
                <a16:creationId xmlns="" xmlns:a16="http://schemas.microsoft.com/office/drawing/2014/main" id="{78E2E7B7-9168-4B3F-BCA6-ECA01CB557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90966582-9C37-4020-AFD0-C5930BAB67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ABE961-8E94-4198-8677-AC7846D35B34}" type="slidenum">
              <a:rPr lang="en-US" smtClean="0"/>
              <a:t>‹Nº›</a:t>
            </a:fld>
            <a:endParaRPr lang="en-US"/>
          </a:p>
        </p:txBody>
      </p:sp>
    </p:spTree>
    <p:extLst>
      <p:ext uri="{BB962C8B-B14F-4D97-AF65-F5344CB8AC3E}">
        <p14:creationId xmlns:p14="http://schemas.microsoft.com/office/powerpoint/2010/main" val="3203190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5.jpeg"/><Relationship Id="rId7" Type="http://schemas.openxmlformats.org/officeDocument/2006/relationships/diagramLayout" Target="../diagrams/layout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image" Target="../media/image1.png"/><Relationship Id="rId9" Type="http://schemas.openxmlformats.org/officeDocument/2006/relationships/diagramColors" Target="../diagrams/colors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png"/><Relationship Id="rId7"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g"/><Relationship Id="rId3" Type="http://schemas.openxmlformats.org/officeDocument/2006/relationships/image" Target="../media/image41.jpg"/><Relationship Id="rId7" Type="http://schemas.openxmlformats.org/officeDocument/2006/relationships/image" Target="../media/image43.png"/><Relationship Id="rId12"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47.jpg"/><Relationship Id="rId5" Type="http://schemas.openxmlformats.org/officeDocument/2006/relationships/image" Target="../media/image1.png"/><Relationship Id="rId10" Type="http://schemas.openxmlformats.org/officeDocument/2006/relationships/image" Target="../media/image46.jpg"/><Relationship Id="rId4" Type="http://schemas.openxmlformats.org/officeDocument/2006/relationships/image" Target="../media/image42.jpeg"/><Relationship Id="rId9" Type="http://schemas.openxmlformats.org/officeDocument/2006/relationships/image" Target="../media/image45.jp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4.gif"/><Relationship Id="rId5" Type="http://schemas.openxmlformats.org/officeDocument/2006/relationships/hyperlink" Target="https://github.com/giovanibolzanutec/IIjornada_ing_UTEC.git" TargetMode="Externa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towardsdatascience.com/illustrated-10-cnn-architectures-95d78ace614d" TargetMode="External"/><Relationship Id="rId5" Type="http://schemas.openxmlformats.org/officeDocument/2006/relationships/hyperlink" Target="https://www.youtube.com/watch?v=ghEmQSxT6tw&amp;ab_channel=DataCouncil"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hyperlink" Target="https://machinelearningmastery.com/threshold-moving-for-imbalanced-classification" TargetMode="External"/><Relationship Id="rId3" Type="http://schemas.openxmlformats.org/officeDocument/2006/relationships/image" Target="../media/image1.png"/><Relationship Id="rId7" Type="http://schemas.openxmlformats.org/officeDocument/2006/relationships/hyperlink" Target="file:///E:\palestras%20e%20cursos\II%20Jornada%20Ingenier&#237;as%20ITRSO\dl.acm.org\doi\pdf\10.1145\306538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opencv/opencv/" TargetMode="External"/><Relationship Id="rId5" Type="http://schemas.openxmlformats.org/officeDocument/2006/relationships/hyperlink" Target="https://docs.opencv.org/3.4.1/index.html" TargetMode="Externa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www.merl.com/publications/docs/TR2004-043.pdf" TargetMode="External"/><Relationship Id="rId5" Type="http://schemas.openxmlformats.org/officeDocument/2006/relationships/hyperlink" Target="https://doi.org/10.1145/3351095.3375709" TargetMode="Externa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55.png"/><Relationship Id="rId3" Type="http://schemas.openxmlformats.org/officeDocument/2006/relationships/slideLayout" Target="../slideLayouts/slideLayout1.xml"/><Relationship Id="rId7" Type="http://schemas.openxmlformats.org/officeDocument/2006/relationships/image" Target="../media/image4.emf"/><Relationship Id="rId12" Type="http://schemas.openxmlformats.org/officeDocument/2006/relationships/image" Target="../media/image9.emf"/><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3.emf"/><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emf"/><Relationship Id="rId1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p4"/><Relationship Id="rId7" Type="http://schemas.openxmlformats.org/officeDocument/2006/relationships/image" Target="../media/image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video" Target="../media/media3.mp4"/><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3"/>
          <a:srcRect l="6516" t="4511" r="74651" b="84123"/>
          <a:stretch/>
        </p:blipFill>
        <p:spPr>
          <a:xfrm>
            <a:off x="0" y="0"/>
            <a:ext cx="1423687" cy="1215342"/>
          </a:xfrm>
          <a:prstGeom prst="rect">
            <a:avLst/>
          </a:prstGeom>
        </p:spPr>
      </p:pic>
      <p:grpSp>
        <p:nvGrpSpPr>
          <p:cNvPr id="7" name="Grupo 6">
            <a:extLst>
              <a:ext uri="{FF2B5EF4-FFF2-40B4-BE49-F238E27FC236}">
                <a16:creationId xmlns="" xmlns:a16="http://schemas.microsoft.com/office/drawing/2014/main" id="{31C3304D-658B-4B65-A977-5F10B3E2F392}"/>
              </a:ext>
            </a:extLst>
          </p:cNvPr>
          <p:cNvGrpSpPr/>
          <p:nvPr/>
        </p:nvGrpSpPr>
        <p:grpSpPr>
          <a:xfrm>
            <a:off x="122738" y="6044797"/>
            <a:ext cx="4415195" cy="542113"/>
            <a:chOff x="616381" y="1663691"/>
            <a:chExt cx="4415195" cy="542113"/>
          </a:xfrm>
        </p:grpSpPr>
        <p:pic>
          <p:nvPicPr>
            <p:cNvPr id="8" name="Imagen 28">
              <a:extLst>
                <a:ext uri="{FF2B5EF4-FFF2-40B4-BE49-F238E27FC236}">
                  <a16:creationId xmlns="" xmlns:a16="http://schemas.microsoft.com/office/drawing/2014/main" id="{FD4339BE-FAF2-4FB3-8AFE-AF6321634F1A}"/>
                </a:ext>
              </a:extLst>
            </p:cNvPr>
            <p:cNvPicPr>
              <a:picLocks noChangeAspect="1"/>
            </p:cNvPicPr>
            <p:nvPr/>
          </p:nvPicPr>
          <p:blipFill>
            <a:blip r:embed="rId4"/>
            <a:stretch>
              <a:fillRect/>
            </a:stretch>
          </p:blipFill>
          <p:spPr>
            <a:xfrm>
              <a:off x="1827439" y="1717581"/>
              <a:ext cx="459991" cy="459991"/>
            </a:xfrm>
            <a:prstGeom prst="rect">
              <a:avLst/>
            </a:prstGeom>
          </p:spPr>
        </p:pic>
        <p:pic>
          <p:nvPicPr>
            <p:cNvPr id="9" name="Imagen 29">
              <a:extLst>
                <a:ext uri="{FF2B5EF4-FFF2-40B4-BE49-F238E27FC236}">
                  <a16:creationId xmlns="" xmlns:a16="http://schemas.microsoft.com/office/drawing/2014/main" id="{4A0BCC0C-B7ED-45DE-BD8F-895C36A409D7}"/>
                </a:ext>
              </a:extLst>
            </p:cNvPr>
            <p:cNvPicPr>
              <a:picLocks noChangeAspect="1"/>
            </p:cNvPicPr>
            <p:nvPr/>
          </p:nvPicPr>
          <p:blipFill>
            <a:blip r:embed="rId5"/>
            <a:stretch>
              <a:fillRect/>
            </a:stretch>
          </p:blipFill>
          <p:spPr>
            <a:xfrm>
              <a:off x="2423351" y="1717581"/>
              <a:ext cx="459991" cy="459991"/>
            </a:xfrm>
            <a:prstGeom prst="rect">
              <a:avLst/>
            </a:prstGeom>
          </p:spPr>
        </p:pic>
        <p:pic>
          <p:nvPicPr>
            <p:cNvPr id="10" name="Imagen 30">
              <a:extLst>
                <a:ext uri="{FF2B5EF4-FFF2-40B4-BE49-F238E27FC236}">
                  <a16:creationId xmlns="" xmlns:a16="http://schemas.microsoft.com/office/drawing/2014/main" id="{D33E58D8-E0CC-4332-B191-9DCFE76A9EAE}"/>
                </a:ext>
              </a:extLst>
            </p:cNvPr>
            <p:cNvPicPr>
              <a:picLocks noChangeAspect="1"/>
            </p:cNvPicPr>
            <p:nvPr/>
          </p:nvPicPr>
          <p:blipFill>
            <a:blip r:embed="rId6"/>
            <a:stretch>
              <a:fillRect/>
            </a:stretch>
          </p:blipFill>
          <p:spPr>
            <a:xfrm>
              <a:off x="2969405" y="1717581"/>
              <a:ext cx="468837" cy="468837"/>
            </a:xfrm>
            <a:prstGeom prst="rect">
              <a:avLst/>
            </a:prstGeom>
          </p:spPr>
        </p:pic>
        <p:pic>
          <p:nvPicPr>
            <p:cNvPr id="11" name="Imagen 31">
              <a:extLst>
                <a:ext uri="{FF2B5EF4-FFF2-40B4-BE49-F238E27FC236}">
                  <a16:creationId xmlns="" xmlns:a16="http://schemas.microsoft.com/office/drawing/2014/main" id="{4C592611-7E3B-4D33-88B5-50E09595D0C5}"/>
                </a:ext>
              </a:extLst>
            </p:cNvPr>
            <p:cNvPicPr>
              <a:picLocks noChangeAspect="1"/>
            </p:cNvPicPr>
            <p:nvPr/>
          </p:nvPicPr>
          <p:blipFill>
            <a:blip r:embed="rId7"/>
            <a:stretch>
              <a:fillRect/>
            </a:stretch>
          </p:blipFill>
          <p:spPr>
            <a:xfrm>
              <a:off x="616381" y="1717581"/>
              <a:ext cx="468837" cy="468837"/>
            </a:xfrm>
            <a:prstGeom prst="rect">
              <a:avLst/>
            </a:prstGeom>
          </p:spPr>
        </p:pic>
        <p:pic>
          <p:nvPicPr>
            <p:cNvPr id="12" name="Imagen 2">
              <a:extLst>
                <a:ext uri="{FF2B5EF4-FFF2-40B4-BE49-F238E27FC236}">
                  <a16:creationId xmlns="" xmlns:a16="http://schemas.microsoft.com/office/drawing/2014/main" id="{EB9BB2C8-61C4-4061-9BF5-62C4D182E576}"/>
                </a:ext>
              </a:extLst>
            </p:cNvPr>
            <p:cNvPicPr>
              <a:picLocks noChangeAspect="1"/>
            </p:cNvPicPr>
            <p:nvPr/>
          </p:nvPicPr>
          <p:blipFill rotWithShape="1">
            <a:blip r:embed="rId8"/>
            <a:srcRect l="35668" t="43321" r="57028" b="42954"/>
            <a:stretch/>
          </p:blipFill>
          <p:spPr>
            <a:xfrm>
              <a:off x="3512260" y="1663691"/>
              <a:ext cx="504000" cy="532527"/>
            </a:xfrm>
            <a:prstGeom prst="rect">
              <a:avLst/>
            </a:prstGeom>
          </p:spPr>
        </p:pic>
        <p:pic>
          <p:nvPicPr>
            <p:cNvPr id="13" name="Imagen 3">
              <a:extLst>
                <a:ext uri="{FF2B5EF4-FFF2-40B4-BE49-F238E27FC236}">
                  <a16:creationId xmlns="" xmlns:a16="http://schemas.microsoft.com/office/drawing/2014/main" id="{58BF09A9-36BC-4662-BD2B-ABF8535D1398}"/>
                </a:ext>
              </a:extLst>
            </p:cNvPr>
            <p:cNvPicPr>
              <a:picLocks noChangeAspect="1"/>
            </p:cNvPicPr>
            <p:nvPr/>
          </p:nvPicPr>
          <p:blipFill rotWithShape="1">
            <a:blip r:embed="rId8"/>
            <a:srcRect l="5903" t="43321" r="86104" b="42954"/>
            <a:stretch/>
          </p:blipFill>
          <p:spPr>
            <a:xfrm>
              <a:off x="3994501" y="1669265"/>
              <a:ext cx="540000" cy="521378"/>
            </a:xfrm>
            <a:prstGeom prst="rect">
              <a:avLst/>
            </a:prstGeom>
          </p:spPr>
        </p:pic>
        <p:pic>
          <p:nvPicPr>
            <p:cNvPr id="14" name="Imagen 5">
              <a:extLst>
                <a:ext uri="{FF2B5EF4-FFF2-40B4-BE49-F238E27FC236}">
                  <a16:creationId xmlns="" xmlns:a16="http://schemas.microsoft.com/office/drawing/2014/main" id="{5F3213B5-E7EB-4E0D-89D6-62668FECCD3B}"/>
                </a:ext>
              </a:extLst>
            </p:cNvPr>
            <p:cNvPicPr>
              <a:picLocks noChangeAspect="1"/>
            </p:cNvPicPr>
            <p:nvPr/>
          </p:nvPicPr>
          <p:blipFill rotWithShape="1">
            <a:blip r:embed="rId9"/>
            <a:srcRect l="6042" t="42831" r="86379" b="44424"/>
            <a:stretch/>
          </p:blipFill>
          <p:spPr>
            <a:xfrm>
              <a:off x="4498501" y="1701804"/>
              <a:ext cx="533075" cy="504000"/>
            </a:xfrm>
            <a:prstGeom prst="rect">
              <a:avLst/>
            </a:prstGeom>
          </p:spPr>
        </p:pic>
        <p:pic>
          <p:nvPicPr>
            <p:cNvPr id="15" name="Imagen 27">
              <a:extLst>
                <a:ext uri="{FF2B5EF4-FFF2-40B4-BE49-F238E27FC236}">
                  <a16:creationId xmlns="" xmlns:a16="http://schemas.microsoft.com/office/drawing/2014/main" id="{8156A1E6-09A6-45B2-83E3-7EE7B4D4FE89}"/>
                </a:ext>
              </a:extLst>
            </p:cNvPr>
            <p:cNvPicPr>
              <a:picLocks noChangeAspect="1"/>
            </p:cNvPicPr>
            <p:nvPr/>
          </p:nvPicPr>
          <p:blipFill>
            <a:blip r:embed="rId10"/>
            <a:stretch>
              <a:fillRect/>
            </a:stretch>
          </p:blipFill>
          <p:spPr>
            <a:xfrm>
              <a:off x="1185075" y="1717581"/>
              <a:ext cx="459991" cy="459991"/>
            </a:xfrm>
            <a:prstGeom prst="rect">
              <a:avLst/>
            </a:prstGeom>
          </p:spPr>
        </p:pic>
      </p:grpSp>
      <p:sp>
        <p:nvSpPr>
          <p:cNvPr id="21" name="Rectangle 2"/>
          <p:cNvSpPr>
            <a:spLocks noGrp="1" noChangeArrowheads="1"/>
          </p:cNvSpPr>
          <p:nvPr>
            <p:ph type="ctrTitle"/>
          </p:nvPr>
        </p:nvSpPr>
        <p:spPr>
          <a:xfrm>
            <a:off x="1524000" y="1122363"/>
            <a:ext cx="9144000" cy="1927795"/>
          </a:xfrm>
        </p:spPr>
        <p:txBody>
          <a:bodyPr>
            <a:normAutofit/>
          </a:bodyPr>
          <a:lstStyle/>
          <a:p>
            <a:pPr lvl="0"/>
            <a:r>
              <a:rPr lang="es-UY" sz="4400" b="1" dirty="0" smtClean="0">
                <a:solidFill>
                  <a:schemeClr val="accent1">
                    <a:lumMod val="50000"/>
                  </a:schemeClr>
                </a:solidFill>
              </a:rPr>
              <a:t>II JORNADAS DE INGENIERÍA </a:t>
            </a:r>
            <a:br>
              <a:rPr lang="es-UY" sz="4400" b="1" dirty="0" smtClean="0">
                <a:solidFill>
                  <a:schemeClr val="accent1">
                    <a:lumMod val="50000"/>
                  </a:schemeClr>
                </a:solidFill>
              </a:rPr>
            </a:br>
            <a:r>
              <a:rPr lang="pt-BR" sz="4400" dirty="0" smtClean="0">
                <a:solidFill>
                  <a:schemeClr val="accent1">
                    <a:lumMod val="50000"/>
                  </a:schemeClr>
                </a:solidFill>
              </a:rPr>
              <a:t>ITR </a:t>
            </a:r>
            <a:r>
              <a:rPr lang="pt-BR" sz="4400" dirty="0">
                <a:solidFill>
                  <a:schemeClr val="accent1">
                    <a:lumMod val="50000"/>
                  </a:schemeClr>
                </a:solidFill>
              </a:rPr>
              <a:t>SO FRAY BENTOS </a:t>
            </a:r>
            <a:endParaRPr lang="es-UY" sz="4400" dirty="0" smtClean="0">
              <a:solidFill>
                <a:schemeClr val="accent1">
                  <a:lumMod val="50000"/>
                </a:schemeClr>
              </a:solidFill>
            </a:endParaRPr>
          </a:p>
        </p:txBody>
      </p:sp>
      <p:sp>
        <p:nvSpPr>
          <p:cNvPr id="26" name="Subtítulo 25"/>
          <p:cNvSpPr>
            <a:spLocks noGrp="1"/>
          </p:cNvSpPr>
          <p:nvPr>
            <p:ph type="subTitle" idx="1"/>
          </p:nvPr>
        </p:nvSpPr>
        <p:spPr>
          <a:xfrm>
            <a:off x="1524000" y="3314700"/>
            <a:ext cx="9144000" cy="2720330"/>
          </a:xfrm>
        </p:spPr>
        <p:txBody>
          <a:bodyPr>
            <a:normAutofit/>
          </a:bodyPr>
          <a:lstStyle/>
          <a:p>
            <a:r>
              <a:rPr lang="es-ES" dirty="0" smtClean="0">
                <a:solidFill>
                  <a:srgbClr val="000000"/>
                </a:solidFill>
                <a:latin typeface="Calibri" panose="020F0502020204030204" pitchFamily="34" charset="0"/>
              </a:rPr>
              <a:t>ESTUDIO DE LA CONFIGURACIÓN DE PUNTOS-CLAVE PARA LA DETECCIÓN DE FORMAS CARACTERÍSTICAS EN IMÁGENES BIDIMENSIONALES</a:t>
            </a:r>
          </a:p>
          <a:p>
            <a:endParaRPr lang="es-ES" dirty="0" smtClean="0">
              <a:solidFill>
                <a:srgbClr val="000000"/>
              </a:solidFill>
              <a:latin typeface="Calibri" panose="020F0502020204030204" pitchFamily="34" charset="0"/>
            </a:endParaRPr>
          </a:p>
          <a:p>
            <a:pPr>
              <a:spcBef>
                <a:spcPts val="0"/>
              </a:spcBef>
            </a:pPr>
            <a:r>
              <a:rPr lang="es-ES" i="1" dirty="0" smtClean="0">
                <a:solidFill>
                  <a:srgbClr val="000000"/>
                </a:solidFill>
                <a:latin typeface="Calibri" panose="020F0502020204030204" pitchFamily="34" charset="0"/>
              </a:rPr>
              <a:t>Giovani Bolzan Cogo</a:t>
            </a:r>
          </a:p>
          <a:p>
            <a:pPr>
              <a:spcBef>
                <a:spcPts val="0"/>
              </a:spcBef>
            </a:pPr>
            <a:r>
              <a:rPr lang="es-ES" sz="1800" dirty="0" smtClean="0">
                <a:solidFill>
                  <a:srgbClr val="000000"/>
                </a:solidFill>
                <a:latin typeface="Consolas" panose="020B0609020204030204" pitchFamily="49" charset="0"/>
                <a:cs typeface="Consolas" panose="020B0609020204030204" pitchFamily="49" charset="0"/>
              </a:rPr>
              <a:t>giovani.bolzan@utec.edu.uy</a:t>
            </a:r>
          </a:p>
        </p:txBody>
      </p:sp>
    </p:spTree>
    <p:extLst>
      <p:ext uri="{BB962C8B-B14F-4D97-AF65-F5344CB8AC3E}">
        <p14:creationId xmlns:p14="http://schemas.microsoft.com/office/powerpoint/2010/main" val="13422095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10</a:t>
            </a:fld>
            <a:endParaRPr lang="en-US" sz="1400" dirty="0">
              <a:solidFill>
                <a:schemeClr val="bg1"/>
              </a:solidFill>
            </a:endParaRPr>
          </a:p>
        </p:txBody>
      </p:sp>
      <p:pic>
        <p:nvPicPr>
          <p:cNvPr id="4098" name="Picture 2" descr="Realmente el perro viene del lobo? - Mis Animales"/>
          <p:cNvPicPr>
            <a:picLocks noChangeAspect="1" noChangeArrowheads="1"/>
          </p:cNvPicPr>
          <p:nvPr/>
        </p:nvPicPr>
        <p:blipFill rotWithShape="1">
          <a:blip r:embed="rId3">
            <a:extLst>
              <a:ext uri="{28A0092B-C50C-407E-A947-70E740481C1C}">
                <a14:useLocalDpi xmlns:a14="http://schemas.microsoft.com/office/drawing/2010/main" val="0"/>
              </a:ext>
            </a:extLst>
          </a:blip>
          <a:srcRect l="4247" r="1885"/>
          <a:stretch/>
        </p:blipFill>
        <p:spPr bwMode="auto">
          <a:xfrm>
            <a:off x="1382985" y="0"/>
            <a:ext cx="9474200" cy="686346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99172" y="882267"/>
            <a:ext cx="697627" cy="5078313"/>
          </a:xfrm>
          <a:prstGeom prst="rect">
            <a:avLst/>
          </a:prstGeom>
          <a:noFill/>
        </p:spPr>
        <p:txBody>
          <a:bodyPr wrap="none" lIns="91440" tIns="45720" rIns="91440" bIns="45720">
            <a:spAutoFit/>
          </a:bodyPr>
          <a:lstStyle/>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Rectángulo 6"/>
          <p:cNvSpPr/>
          <p:nvPr/>
        </p:nvSpPr>
        <p:spPr>
          <a:xfrm>
            <a:off x="11143372" y="1297764"/>
            <a:ext cx="697627" cy="4247317"/>
          </a:xfrm>
          <a:prstGeom prst="rect">
            <a:avLst/>
          </a:prstGeom>
          <a:noFill/>
        </p:spPr>
        <p:txBody>
          <a:bodyPr wrap="none" lIns="91440" tIns="45720" rIns="91440" bIns="45720">
            <a:spAutoFit/>
          </a:bodyPr>
          <a:lstStyle/>
          <a:p>
            <a:pPr algn="ctr"/>
            <a:r>
              <a:rPr lang="es-E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endPar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461385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afterEffect">
                                  <p:stCondLst>
                                    <p:cond delay="100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childTnLst>
                          </p:cTn>
                        </p:par>
                        <p:par>
                          <p:cTn id="10" fill="hold">
                            <p:stCondLst>
                              <p:cond delay="3000"/>
                            </p:stCondLst>
                            <p:childTnLst>
                              <p:par>
                                <p:cTn id="11" presetID="27" presetClass="emph" presetSubtype="0" repeatCount="2000" fill="remove" grpId="0" nodeType="afterEffect">
                                  <p:stCondLst>
                                    <p:cond delay="500"/>
                                  </p:stCondLst>
                                  <p:childTnLst>
                                    <p:animClr clrSpc="rgb" dir="cw">
                                      <p:cBhvr override="childStyle">
                                        <p:cTn id="12" dur="500" autoRev="1" fill="remove"/>
                                        <p:tgtEl>
                                          <p:spTgt spid="7"/>
                                        </p:tgtEl>
                                        <p:attrNameLst>
                                          <p:attrName>style.color</p:attrName>
                                        </p:attrNameLst>
                                      </p:cBhvr>
                                      <p:to>
                                        <a:schemeClr val="bg1"/>
                                      </p:to>
                                    </p:animClr>
                                    <p:animClr clrSpc="rgb" dir="cw">
                                      <p:cBhvr>
                                        <p:cTn id="13" dur="500" autoRev="1" fill="remove"/>
                                        <p:tgtEl>
                                          <p:spTgt spid="7"/>
                                        </p:tgtEl>
                                        <p:attrNameLst>
                                          <p:attrName>fillcolor</p:attrName>
                                        </p:attrNameLst>
                                      </p:cBhvr>
                                      <p:to>
                                        <a:schemeClr val="bg1"/>
                                      </p:to>
                                    </p:animClr>
                                    <p:set>
                                      <p:cBhvr>
                                        <p:cTn id="14" dur="500" autoRev="1" fill="remove"/>
                                        <p:tgtEl>
                                          <p:spTgt spid="7"/>
                                        </p:tgtEl>
                                        <p:attrNameLst>
                                          <p:attrName>fill.type</p:attrName>
                                        </p:attrNameLst>
                                      </p:cBhvr>
                                      <p:to>
                                        <p:strVal val="solid"/>
                                      </p:to>
                                    </p:set>
                                    <p:set>
                                      <p:cBhvr>
                                        <p:cTn id="15" dur="500" autoRev="1" fill="remove"/>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11</a:t>
            </a:fld>
            <a:endParaRPr lang="en-US" sz="1400" dirty="0">
              <a:solidFill>
                <a:schemeClr val="bg1"/>
              </a:solidFill>
            </a:endParaRPr>
          </a:p>
        </p:txBody>
      </p:sp>
      <p:pic>
        <p:nvPicPr>
          <p:cNvPr id="12" name="Imagen 11"/>
          <p:cNvPicPr>
            <a:picLocks noChangeAspect="1"/>
          </p:cNvPicPr>
          <p:nvPr/>
        </p:nvPicPr>
        <p:blipFill>
          <a:blip r:embed="rId3"/>
          <a:stretch>
            <a:fillRect/>
          </a:stretch>
        </p:blipFill>
        <p:spPr>
          <a:xfrm>
            <a:off x="25400" y="203200"/>
            <a:ext cx="12145892" cy="6356350"/>
          </a:xfrm>
          <a:prstGeom prst="rect">
            <a:avLst/>
          </a:prstGeom>
        </p:spPr>
      </p:pic>
    </p:spTree>
    <p:extLst>
      <p:ext uri="{BB962C8B-B14F-4D97-AF65-F5344CB8AC3E}">
        <p14:creationId xmlns:p14="http://schemas.microsoft.com/office/powerpoint/2010/main" val="1941086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Reconocimiento de objetos</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
            </a:r>
            <a:b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br>
            <a:r>
              <a:rPr lang="es-UY" sz="3600"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C</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lasificación</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chor="ctr">
            <a:normAutofit/>
          </a:bodyPr>
          <a:lstStyle/>
          <a:p>
            <a:r>
              <a:rPr lang="es-UY" sz="2400" dirty="0" smtClean="0">
                <a:latin typeface="3ds Light" panose="02000503020000020004" pitchFamily="2" charset="0"/>
              </a:rPr>
              <a:t>Finitas, pero muchas características visuales; </a:t>
            </a:r>
          </a:p>
          <a:p>
            <a:pPr lvl="1"/>
            <a:r>
              <a:rPr lang="es-UY" sz="2000" dirty="0" smtClean="0">
                <a:latin typeface="3ds Light" panose="02000503020000020004" pitchFamily="2" charset="0"/>
              </a:rPr>
              <a:t>mucho más posibilidades características no visuales (no abstractas)</a:t>
            </a:r>
          </a:p>
          <a:p>
            <a:endParaRPr lang="es-UY" sz="2400" dirty="0" smtClean="0">
              <a:latin typeface="3ds Light" panose="02000503020000020004" pitchFamily="2" charset="0"/>
            </a:endParaRPr>
          </a:p>
          <a:p>
            <a:r>
              <a:rPr lang="es-UY" sz="2400" dirty="0" smtClean="0">
                <a:latin typeface="3ds Light" panose="02000503020000020004" pitchFamily="2" charset="0"/>
              </a:rPr>
              <a:t>El entorno se torna relevante: nieve/pasto</a:t>
            </a:r>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12</a:t>
            </a:fld>
            <a:endParaRPr lang="en-US" sz="1400" dirty="0">
              <a:solidFill>
                <a:schemeClr val="bg1"/>
              </a:solidFill>
            </a:endParaRPr>
          </a:p>
        </p:txBody>
      </p:sp>
    </p:spTree>
    <p:extLst>
      <p:ext uri="{BB962C8B-B14F-4D97-AF65-F5344CB8AC3E}">
        <p14:creationId xmlns:p14="http://schemas.microsoft.com/office/powerpoint/2010/main" val="48239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13</a:t>
            </a:fld>
            <a:endParaRPr lang="en-US" sz="1400" dirty="0">
              <a:solidFill>
                <a:schemeClr val="bg1"/>
              </a:solidFill>
            </a:endParaRPr>
          </a:p>
        </p:txBody>
      </p:sp>
      <p:pic>
        <p:nvPicPr>
          <p:cNvPr id="1030" name="Picture 6" descr="10 razas de perros que parecen lobos"/>
          <p:cNvPicPr>
            <a:picLocks noChangeAspect="1" noChangeArrowheads="1"/>
          </p:cNvPicPr>
          <p:nvPr/>
        </p:nvPicPr>
        <p:blipFill rotWithShape="1">
          <a:blip r:embed="rId3">
            <a:extLst>
              <a:ext uri="{28A0092B-C50C-407E-A947-70E740481C1C}">
                <a14:useLocalDpi xmlns:a14="http://schemas.microsoft.com/office/drawing/2010/main" val="0"/>
              </a:ext>
            </a:extLst>
          </a:blip>
          <a:srcRect l="7763"/>
          <a:stretch/>
        </p:blipFill>
        <p:spPr bwMode="auto">
          <a:xfrm>
            <a:off x="1271067" y="0"/>
            <a:ext cx="955940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75053" y="1305340"/>
            <a:ext cx="697627" cy="4247317"/>
          </a:xfrm>
          <a:prstGeom prst="rect">
            <a:avLst/>
          </a:prstGeom>
          <a:noFill/>
        </p:spPr>
        <p:txBody>
          <a:bodyPr wrap="none" lIns="91440" tIns="45720" rIns="91440" bIns="45720">
            <a:spAutoFit/>
          </a:bodyPr>
          <a:lstStyle/>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Rectángulo 6"/>
          <p:cNvSpPr/>
          <p:nvPr/>
        </p:nvSpPr>
        <p:spPr>
          <a:xfrm>
            <a:off x="11128857" y="889843"/>
            <a:ext cx="697627" cy="5078313"/>
          </a:xfrm>
          <a:prstGeom prst="rect">
            <a:avLst/>
          </a:prstGeom>
          <a:noFill/>
        </p:spPr>
        <p:txBody>
          <a:bodyPr wrap="none" lIns="91440" tIns="45720" rIns="91440" bIns="45720">
            <a:spAutoFit/>
          </a:bodyPr>
          <a:lstStyle/>
          <a:p>
            <a:pPr algn="ctr"/>
            <a:r>
              <a:rPr lang="es-E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endPar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251347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afterEffect">
                                  <p:stCondLst>
                                    <p:cond delay="100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childTnLst>
                          </p:cTn>
                        </p:par>
                        <p:par>
                          <p:cTn id="10" fill="hold">
                            <p:stCondLst>
                              <p:cond delay="3000"/>
                            </p:stCondLst>
                            <p:childTnLst>
                              <p:par>
                                <p:cTn id="11" presetID="27" presetClass="emph" presetSubtype="0" repeatCount="2000" fill="remove" grpId="0" nodeType="afterEffect">
                                  <p:stCondLst>
                                    <p:cond delay="500"/>
                                  </p:stCondLst>
                                  <p:childTnLst>
                                    <p:animClr clrSpc="rgb" dir="cw">
                                      <p:cBhvr override="childStyle">
                                        <p:cTn id="12" dur="500" autoRev="1" fill="remove"/>
                                        <p:tgtEl>
                                          <p:spTgt spid="7"/>
                                        </p:tgtEl>
                                        <p:attrNameLst>
                                          <p:attrName>style.color</p:attrName>
                                        </p:attrNameLst>
                                      </p:cBhvr>
                                      <p:to>
                                        <a:schemeClr val="bg1"/>
                                      </p:to>
                                    </p:animClr>
                                    <p:animClr clrSpc="rgb" dir="cw">
                                      <p:cBhvr>
                                        <p:cTn id="13" dur="500" autoRev="1" fill="remove"/>
                                        <p:tgtEl>
                                          <p:spTgt spid="7"/>
                                        </p:tgtEl>
                                        <p:attrNameLst>
                                          <p:attrName>fillcolor</p:attrName>
                                        </p:attrNameLst>
                                      </p:cBhvr>
                                      <p:to>
                                        <a:schemeClr val="bg1"/>
                                      </p:to>
                                    </p:animClr>
                                    <p:set>
                                      <p:cBhvr>
                                        <p:cTn id="14" dur="500" autoRev="1" fill="remove"/>
                                        <p:tgtEl>
                                          <p:spTgt spid="7"/>
                                        </p:tgtEl>
                                        <p:attrNameLst>
                                          <p:attrName>fill.type</p:attrName>
                                        </p:attrNameLst>
                                      </p:cBhvr>
                                      <p:to>
                                        <p:strVal val="solid"/>
                                      </p:to>
                                    </p:set>
                                    <p:set>
                                      <p:cBhvr>
                                        <p:cTn id="15" dur="500" autoRev="1" fill="remove"/>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expresión facial de los perros ha cambiado para humaniza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349" y="1303199"/>
            <a:ext cx="4790940" cy="532592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5"/>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Reconocimiento de objetos</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
            </a:r>
            <a:b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br>
            <a:r>
              <a:rPr lang="es-UY" sz="3600"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C</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lasificación</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14</a:t>
            </a:fld>
            <a:endParaRPr lang="en-US" sz="1400" dirty="0">
              <a:solidFill>
                <a:schemeClr val="bg1"/>
              </a:solidFill>
            </a:endParaRPr>
          </a:p>
        </p:txBody>
      </p:sp>
      <p:graphicFrame>
        <p:nvGraphicFramePr>
          <p:cNvPr id="2" name="Diagrama 1"/>
          <p:cNvGraphicFramePr/>
          <p:nvPr>
            <p:extLst>
              <p:ext uri="{D42A27DB-BD31-4B8C-83A1-F6EECF244321}">
                <p14:modId xmlns:p14="http://schemas.microsoft.com/office/powerpoint/2010/main" val="3954823947"/>
              </p:ext>
            </p:extLst>
          </p:nvPr>
        </p:nvGraphicFramePr>
        <p:xfrm>
          <a:off x="530941" y="1545050"/>
          <a:ext cx="7911281" cy="49997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4006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2">
                                            <p:graphicEl>
                                              <a:dgm id="{C29C3CA8-9B82-4359-8E4B-305ACF85B6C7}"/>
                                            </p:graphic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
                                            <p:graphicEl>
                                              <a:dgm id="{DD52F26C-9F06-41A2-9F39-055746D81AF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500"/>
                                  </p:stCondLst>
                                  <p:childTnLst>
                                    <p:set>
                                      <p:cBhvr>
                                        <p:cTn id="12" dur="1" fill="hold">
                                          <p:stCondLst>
                                            <p:cond delay="0"/>
                                          </p:stCondLst>
                                        </p:cTn>
                                        <p:tgtEl>
                                          <p:spTgt spid="2">
                                            <p:graphicEl>
                                              <a:dgm id="{7863B27A-6B77-4B33-85EB-57444717ADE2}"/>
                                            </p:graphicEl>
                                          </p:spTgt>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2">
                                            <p:graphicEl>
                                              <a:dgm id="{4FD63051-D3BF-48A0-B305-E40D12654A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500"/>
                                  </p:stCondLst>
                                  <p:childTnLst>
                                    <p:set>
                                      <p:cBhvr>
                                        <p:cTn id="18" dur="1" fill="hold">
                                          <p:stCondLst>
                                            <p:cond delay="0"/>
                                          </p:stCondLst>
                                        </p:cTn>
                                        <p:tgtEl>
                                          <p:spTgt spid="2">
                                            <p:graphicEl>
                                              <a:dgm id="{B4DECE15-F82E-45BD-B393-411B833C9DD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lvl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Vectores de </a:t>
            </a:r>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características</a:t>
            </a:r>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Estructuras de datos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15</a:t>
            </a:fld>
            <a:endParaRPr lang="en-US" sz="1400" dirty="0">
              <a:solidFill>
                <a:schemeClr val="bg1"/>
              </a:solidFill>
            </a:endParaRPr>
          </a:p>
        </p:txBody>
      </p:sp>
      <p:pic>
        <p:nvPicPr>
          <p:cNvPr id="8194" name="Picture 2" descr="https://cdm.link/app/uploads/2017/12/dogtraining.jp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0" y="1502891"/>
            <a:ext cx="7430979" cy="5112513"/>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contenido 7"/>
          <p:cNvSpPr txBox="1">
            <a:spLocks/>
          </p:cNvSpPr>
          <p:nvPr/>
        </p:nvSpPr>
        <p:spPr>
          <a:xfrm>
            <a:off x="7683910" y="1840738"/>
            <a:ext cx="3851133"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UY" sz="2400" dirty="0" err="1" smtClean="0">
                <a:latin typeface="3ds Light" panose="02000503020000020004" pitchFamily="2" charset="0"/>
              </a:rPr>
              <a:t>Convolutional</a:t>
            </a:r>
            <a:r>
              <a:rPr lang="es-UY" sz="2400" dirty="0" smtClean="0">
                <a:latin typeface="3ds Light" panose="02000503020000020004" pitchFamily="2" charset="0"/>
              </a:rPr>
              <a:t> Neural Network</a:t>
            </a:r>
          </a:p>
          <a:p>
            <a:r>
              <a:rPr lang="en-GB" sz="2400" dirty="0" err="1" smtClean="0">
                <a:latin typeface="3ds Light" panose="02000503020000020004" pitchFamily="2" charset="0"/>
              </a:rPr>
              <a:t>Matriz</a:t>
            </a:r>
            <a:r>
              <a:rPr lang="en-GB" sz="2400" dirty="0" smtClean="0">
                <a:latin typeface="3ds Light" panose="02000503020000020004" pitchFamily="2" charset="0"/>
              </a:rPr>
              <a:t> n-dimensional</a:t>
            </a:r>
            <a:endParaRPr lang="es-UY" sz="2400" dirty="0" smtClean="0">
              <a:latin typeface="3ds Light" panose="02000503020000020004" pitchFamily="2" charset="0"/>
            </a:endParaRPr>
          </a:p>
          <a:p>
            <a:r>
              <a:rPr lang="es-UY" sz="2400" dirty="0" smtClean="0">
                <a:latin typeface="3ds Light" panose="02000503020000020004" pitchFamily="2" charset="0"/>
              </a:rPr>
              <a:t>Filtro pasa-alta (</a:t>
            </a:r>
            <a:r>
              <a:rPr lang="es-UY" sz="2400" dirty="0" err="1" smtClean="0">
                <a:latin typeface="3ds Light" panose="02000503020000020004" pitchFamily="2" charset="0"/>
              </a:rPr>
              <a:t>kernel</a:t>
            </a:r>
            <a:r>
              <a:rPr lang="es-UY" sz="2400" dirty="0" smtClean="0">
                <a:latin typeface="3ds Light" panose="02000503020000020004" pitchFamily="2" charset="0"/>
              </a:rPr>
              <a:t>)</a:t>
            </a:r>
          </a:p>
          <a:p>
            <a:endParaRPr lang="es-UY" sz="2400" dirty="0">
              <a:latin typeface="3ds Light" panose="02000503020000020004" pitchFamily="2" charset="0"/>
            </a:endParaRPr>
          </a:p>
        </p:txBody>
      </p:sp>
    </p:spTree>
    <p:extLst>
      <p:ext uri="{BB962C8B-B14F-4D97-AF65-F5344CB8AC3E}">
        <p14:creationId xmlns:p14="http://schemas.microsoft.com/office/powerpoint/2010/main" val="3178401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1200/1*arJJYgK-_7VcuKKX1TCKM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75124"/>
            <a:ext cx="12192000" cy="42062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5"/>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Vectores de </a:t>
            </a:r>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características</a:t>
            </a:r>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Estructuras de datos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r>
              <a:rPr lang="en-GB" sz="2400" dirty="0" err="1" smtClean="0">
                <a:latin typeface="3ds Light" panose="02000503020000020004" pitchFamily="2" charset="0"/>
              </a:rPr>
              <a:t>Capas</a:t>
            </a:r>
            <a:r>
              <a:rPr lang="en-GB" sz="2400" dirty="0" smtClean="0">
                <a:latin typeface="3ds Light" panose="02000503020000020004" pitchFamily="2" charset="0"/>
              </a:rPr>
              <a:t> de la deep CNN </a:t>
            </a:r>
            <a:r>
              <a:rPr lang="en-GB" sz="2400" dirty="0" err="1" smtClean="0">
                <a:latin typeface="3ds Light" panose="02000503020000020004" pitchFamily="2" charset="0"/>
              </a:rPr>
              <a:t>AlexNet</a:t>
            </a:r>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16</a:t>
            </a:fld>
            <a:endParaRPr lang="en-US" sz="1400" dirty="0">
              <a:solidFill>
                <a:schemeClr val="bg1"/>
              </a:solidFill>
            </a:endParaRPr>
          </a:p>
        </p:txBody>
      </p:sp>
    </p:spTree>
    <p:extLst>
      <p:ext uri="{BB962C8B-B14F-4D97-AF65-F5344CB8AC3E}">
        <p14:creationId xmlns:p14="http://schemas.microsoft.com/office/powerpoint/2010/main" val="1717393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Vectores de </a:t>
            </a:r>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características</a:t>
            </a:r>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La probabilidad</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r>
              <a:rPr lang="es-UY" sz="2400" dirty="0" smtClean="0">
                <a:latin typeface="3ds Light" panose="02000503020000020004" pitchFamily="2" charset="0"/>
              </a:rPr>
              <a:t>Calificación </a:t>
            </a:r>
            <a:r>
              <a:rPr lang="es-UY" sz="2400" i="1" dirty="0" smtClean="0">
                <a:latin typeface="3ds Light" panose="02000503020000020004" pitchFamily="2" charset="0"/>
              </a:rPr>
              <a:t>vs</a:t>
            </a:r>
            <a:r>
              <a:rPr lang="es-UY" sz="2400" dirty="0" smtClean="0">
                <a:latin typeface="3ds Light" panose="02000503020000020004" pitchFamily="2" charset="0"/>
              </a:rPr>
              <a:t> cuantificación</a:t>
            </a:r>
          </a:p>
          <a:p>
            <a:endParaRPr lang="es-UY" sz="2400" dirty="0" smtClean="0">
              <a:latin typeface="3ds Light" panose="02000503020000020004" pitchFamily="2" charset="0"/>
            </a:endParaRPr>
          </a:p>
          <a:p>
            <a:r>
              <a:rPr lang="es-UY" sz="2400" dirty="0" smtClean="0">
                <a:latin typeface="3ds Light" panose="02000503020000020004" pitchFamily="2" charset="0"/>
              </a:rPr>
              <a:t>Binario: </a:t>
            </a:r>
          </a:p>
          <a:p>
            <a:pPr lvl="1"/>
            <a:r>
              <a:rPr lang="es-UY" sz="2000" dirty="0" smtClean="0">
                <a:latin typeface="3ds Light" panose="02000503020000020004" pitchFamily="2" charset="0"/>
              </a:rPr>
              <a:t>Predicción &lt; 0.5 = Clase 0</a:t>
            </a:r>
          </a:p>
          <a:p>
            <a:pPr lvl="1"/>
            <a:r>
              <a:rPr lang="es-UY" sz="2000" dirty="0" smtClean="0">
                <a:latin typeface="3ds Light" panose="02000503020000020004" pitchFamily="2" charset="0"/>
              </a:rPr>
              <a:t>Predicción &gt;= 0.5 = Clase 1</a:t>
            </a:r>
          </a:p>
          <a:p>
            <a:pPr lvl="1"/>
            <a:r>
              <a:rPr lang="es-UY" sz="2000" dirty="0" smtClean="0">
                <a:latin typeface="3ds Light" panose="02000503020000020004" pitchFamily="2" charset="0"/>
              </a:rPr>
              <a:t>Ajustes para mejor performance (</a:t>
            </a:r>
            <a:r>
              <a:rPr lang="es-UY" sz="2000" dirty="0" err="1" smtClean="0">
                <a:latin typeface="3ds Light" panose="02000503020000020004" pitchFamily="2" charset="0"/>
              </a:rPr>
              <a:t>Null</a:t>
            </a:r>
            <a:r>
              <a:rPr lang="es-UY" sz="2000" dirty="0" smtClean="0">
                <a:latin typeface="3ds Light" panose="02000503020000020004" pitchFamily="2" charset="0"/>
              </a:rPr>
              <a:t> </a:t>
            </a:r>
            <a:r>
              <a:rPr lang="es-UY" sz="2000" dirty="0" err="1" smtClean="0">
                <a:latin typeface="3ds Light" panose="02000503020000020004" pitchFamily="2" charset="0"/>
              </a:rPr>
              <a:t>hypothesis</a:t>
            </a:r>
            <a:r>
              <a:rPr lang="es-UY" sz="2000" dirty="0" smtClean="0">
                <a:latin typeface="3ds Light" panose="02000503020000020004" pitchFamily="2" charset="0"/>
              </a:rPr>
              <a:t>) </a:t>
            </a:r>
          </a:p>
          <a:p>
            <a:pPr lvl="1"/>
            <a:endParaRPr lang="es-UY" sz="2000" dirty="0" smtClean="0">
              <a:latin typeface="3ds Light" panose="02000503020000020004" pitchFamily="2" charset="0"/>
            </a:endParaRPr>
          </a:p>
          <a:p>
            <a:r>
              <a:rPr lang="es-UY" sz="2400" dirty="0" err="1" smtClean="0">
                <a:latin typeface="3ds Light" panose="02000503020000020004" pitchFamily="2" charset="0"/>
              </a:rPr>
              <a:t>Multiclase</a:t>
            </a:r>
            <a:r>
              <a:rPr lang="es-UY" sz="2400" dirty="0" smtClean="0">
                <a:latin typeface="3ds Light" panose="02000503020000020004" pitchFamily="2" charset="0"/>
              </a:rPr>
              <a:t>:</a:t>
            </a:r>
          </a:p>
          <a:p>
            <a:pPr lvl="1"/>
            <a:r>
              <a:rPr lang="es-UY" sz="2000" dirty="0" smtClean="0">
                <a:latin typeface="3ds Light" panose="02000503020000020004" pitchFamily="2" charset="0"/>
              </a:rPr>
              <a:t>Datos multidimensionales -&gt; Mayor (y mínima) similitud con una cierta categoría.</a:t>
            </a:r>
            <a:endParaRPr lang="es-UY" sz="20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17</a:t>
            </a:fld>
            <a:endParaRPr lang="en-US" sz="1400" dirty="0">
              <a:solidFill>
                <a:schemeClr val="bg1"/>
              </a:solidFill>
            </a:endParaRPr>
          </a:p>
        </p:txBody>
      </p:sp>
    </p:spTree>
    <p:extLst>
      <p:ext uri="{BB962C8B-B14F-4D97-AF65-F5344CB8AC3E}">
        <p14:creationId xmlns:p14="http://schemas.microsoft.com/office/powerpoint/2010/main" val="26661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hyper feature representation on top of AlexNet [8] architecture. Five convolutional feature maps are extracted and concatenated where a pixel feature is the vector of activations of all units above that pixel. The pseudo-colors represent inten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921" y="2226069"/>
            <a:ext cx="8182590" cy="43608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5"/>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Vectores de </a:t>
            </a:r>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características</a:t>
            </a:r>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La probabilidad</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r>
              <a:rPr lang="es-UY" sz="2400" dirty="0" smtClean="0">
                <a:latin typeface="3ds Light" panose="02000503020000020004" pitchFamily="2" charset="0"/>
              </a:rPr>
              <a:t>Cada capa resulta en vector de característica para similitudes categóricas.</a:t>
            </a:r>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18</a:t>
            </a:fld>
            <a:endParaRPr lang="en-US" sz="1400" dirty="0">
              <a:solidFill>
                <a:schemeClr val="bg1"/>
              </a:solidFill>
            </a:endParaRPr>
          </a:p>
        </p:txBody>
      </p:sp>
    </p:spTree>
    <p:extLst>
      <p:ext uri="{BB962C8B-B14F-4D97-AF65-F5344CB8AC3E}">
        <p14:creationId xmlns:p14="http://schemas.microsoft.com/office/powerpoint/2010/main" val="1699630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Estrategia numérica</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Detección de flancos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19</a:t>
            </a:fld>
            <a:endParaRPr lang="en-US" sz="1400" dirty="0">
              <a:solidFill>
                <a:schemeClr val="bg1"/>
              </a:solidFill>
            </a:endParaRPr>
          </a:p>
        </p:txBody>
      </p:sp>
      <p:pic>
        <p:nvPicPr>
          <p:cNvPr id="9" name="Marcador de contenido 8"/>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9843" y="2689737"/>
            <a:ext cx="3066264" cy="2843713"/>
          </a:xfrm>
        </p:spPr>
      </p:pic>
      <p:pic>
        <p:nvPicPr>
          <p:cNvPr id="12" name="Imagen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58615" y="3810663"/>
            <a:ext cx="3024242" cy="2804741"/>
          </a:xfrm>
          <a:prstGeom prst="rect">
            <a:avLst/>
          </a:prstGeom>
        </p:spPr>
      </p:pic>
      <p:pic>
        <p:nvPicPr>
          <p:cNvPr id="13" name="Imagen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792" y="1502891"/>
            <a:ext cx="2874823" cy="2666167"/>
          </a:xfrm>
          <a:prstGeom prst="rect">
            <a:avLst/>
          </a:prstGeom>
        </p:spPr>
      </p:pic>
      <p:pic>
        <p:nvPicPr>
          <p:cNvPr id="14" name="Imagen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82857" y="1474394"/>
            <a:ext cx="2905550" cy="2694663"/>
          </a:xfrm>
          <a:prstGeom prst="rect">
            <a:avLst/>
          </a:prstGeom>
        </p:spPr>
      </p:pic>
      <p:sp>
        <p:nvSpPr>
          <p:cNvPr id="15" name="CuadroTexto 14"/>
          <p:cNvSpPr txBox="1"/>
          <p:nvPr/>
        </p:nvSpPr>
        <p:spPr>
          <a:xfrm>
            <a:off x="4230639" y="6125245"/>
            <a:ext cx="2109018" cy="461665"/>
          </a:xfrm>
          <a:prstGeom prst="rect">
            <a:avLst/>
          </a:prstGeom>
          <a:noFill/>
        </p:spPr>
        <p:txBody>
          <a:bodyPr wrap="square" rtlCol="0">
            <a:spAutoFit/>
          </a:bodyPr>
          <a:lstStyle/>
          <a:p>
            <a:r>
              <a:rPr lang="en-GB" sz="2400" dirty="0" err="1" smtClean="0">
                <a:latin typeface="3ds Light" panose="02000503020000020004" pitchFamily="2" charset="0"/>
              </a:rPr>
              <a:t>Filtro</a:t>
            </a:r>
            <a:r>
              <a:rPr lang="en-GB" sz="2400" dirty="0" smtClean="0">
                <a:latin typeface="3ds Light" panose="02000503020000020004" pitchFamily="2" charset="0"/>
              </a:rPr>
              <a:t> Canny</a:t>
            </a:r>
            <a:endParaRPr lang="es-UY" sz="2400" dirty="0">
              <a:latin typeface="3ds Light" panose="02000503020000020004" pitchFamily="2" charset="0"/>
            </a:endParaRPr>
          </a:p>
        </p:txBody>
      </p:sp>
      <p:sp>
        <p:nvSpPr>
          <p:cNvPr id="16" name="CuadroTexto 15"/>
          <p:cNvSpPr txBox="1"/>
          <p:nvPr/>
        </p:nvSpPr>
        <p:spPr>
          <a:xfrm>
            <a:off x="6032098" y="1620401"/>
            <a:ext cx="2270698" cy="461665"/>
          </a:xfrm>
          <a:prstGeom prst="rect">
            <a:avLst/>
          </a:prstGeom>
          <a:noFill/>
        </p:spPr>
        <p:txBody>
          <a:bodyPr wrap="square" rtlCol="0">
            <a:spAutoFit/>
          </a:bodyPr>
          <a:lstStyle/>
          <a:p>
            <a:r>
              <a:rPr lang="en-GB" sz="2400" dirty="0" err="1" smtClean="0">
                <a:latin typeface="3ds Light" panose="02000503020000020004" pitchFamily="2" charset="0"/>
              </a:rPr>
              <a:t>Filtro</a:t>
            </a:r>
            <a:r>
              <a:rPr lang="en-GB" sz="2400" dirty="0" smtClean="0">
                <a:latin typeface="3ds Light" panose="02000503020000020004" pitchFamily="2" charset="0"/>
              </a:rPr>
              <a:t> </a:t>
            </a:r>
            <a:r>
              <a:rPr lang="en-GB" sz="2400" dirty="0" err="1" smtClean="0">
                <a:latin typeface="3ds Light" panose="02000503020000020004" pitchFamily="2" charset="0"/>
              </a:rPr>
              <a:t>Laplacian</a:t>
            </a:r>
            <a:endParaRPr lang="es-UY" sz="2400" dirty="0">
              <a:latin typeface="3ds Light" panose="02000503020000020004" pitchFamily="2" charset="0"/>
            </a:endParaRPr>
          </a:p>
        </p:txBody>
      </p:sp>
      <p:sp>
        <p:nvSpPr>
          <p:cNvPr id="18" name="CuadroTexto 17"/>
          <p:cNvSpPr txBox="1"/>
          <p:nvPr/>
        </p:nvSpPr>
        <p:spPr>
          <a:xfrm>
            <a:off x="9817580" y="4197551"/>
            <a:ext cx="2270698" cy="830997"/>
          </a:xfrm>
          <a:prstGeom prst="rect">
            <a:avLst/>
          </a:prstGeom>
          <a:noFill/>
        </p:spPr>
        <p:txBody>
          <a:bodyPr wrap="square" rtlCol="0">
            <a:spAutoFit/>
          </a:bodyPr>
          <a:lstStyle/>
          <a:p>
            <a:pPr algn="r"/>
            <a:r>
              <a:rPr lang="en-GB" sz="2400" dirty="0" err="1" smtClean="0">
                <a:latin typeface="3ds Light" panose="02000503020000020004" pitchFamily="2" charset="0"/>
              </a:rPr>
              <a:t>Filtro</a:t>
            </a:r>
            <a:r>
              <a:rPr lang="en-GB" sz="2400" dirty="0" smtClean="0">
                <a:latin typeface="3ds Light" panose="02000503020000020004" pitchFamily="2" charset="0"/>
              </a:rPr>
              <a:t> </a:t>
            </a:r>
            <a:r>
              <a:rPr lang="en-GB" sz="2400" dirty="0" err="1" smtClean="0">
                <a:latin typeface="3ds Light" panose="02000503020000020004" pitchFamily="2" charset="0"/>
              </a:rPr>
              <a:t>Laplacian</a:t>
            </a:r>
            <a:r>
              <a:rPr lang="en-GB" sz="2400" dirty="0" smtClean="0">
                <a:latin typeface="3ds Light" panose="02000503020000020004" pitchFamily="2" charset="0"/>
              </a:rPr>
              <a:t> con </a:t>
            </a:r>
            <a:r>
              <a:rPr lang="en-GB" sz="2400" dirty="0" err="1" smtClean="0">
                <a:latin typeface="3ds Light" panose="02000503020000020004" pitchFamily="2" charset="0"/>
              </a:rPr>
              <a:t>suavizado</a:t>
            </a:r>
            <a:endParaRPr lang="en-GB" sz="2400" dirty="0" smtClean="0">
              <a:latin typeface="3ds Light" panose="02000503020000020004" pitchFamily="2" charset="0"/>
            </a:endParaRPr>
          </a:p>
        </p:txBody>
      </p:sp>
      <p:sp>
        <p:nvSpPr>
          <p:cNvPr id="19" name="CuadroTexto 18"/>
          <p:cNvSpPr txBox="1"/>
          <p:nvPr/>
        </p:nvSpPr>
        <p:spPr>
          <a:xfrm>
            <a:off x="298988" y="5533450"/>
            <a:ext cx="2826596" cy="461665"/>
          </a:xfrm>
          <a:prstGeom prst="rect">
            <a:avLst/>
          </a:prstGeom>
          <a:noFill/>
        </p:spPr>
        <p:txBody>
          <a:bodyPr wrap="square" rtlCol="0">
            <a:spAutoFit/>
          </a:bodyPr>
          <a:lstStyle/>
          <a:p>
            <a:r>
              <a:rPr lang="en-GB" sz="2400" dirty="0" err="1" smtClean="0">
                <a:latin typeface="3ds Light" panose="02000503020000020004" pitchFamily="2" charset="0"/>
              </a:rPr>
              <a:t>Imagen</a:t>
            </a:r>
            <a:r>
              <a:rPr lang="en-GB" sz="2400" dirty="0" smtClean="0">
                <a:latin typeface="3ds Light" panose="02000503020000020004" pitchFamily="2" charset="0"/>
              </a:rPr>
              <a:t> original</a:t>
            </a:r>
            <a:endParaRPr lang="es-UY" sz="2400" dirty="0">
              <a:latin typeface="3ds Light" panose="02000503020000020004" pitchFamily="2" charset="0"/>
            </a:endParaRPr>
          </a:p>
        </p:txBody>
      </p:sp>
    </p:spTree>
    <p:extLst>
      <p:ext uri="{BB962C8B-B14F-4D97-AF65-F5344CB8AC3E}">
        <p14:creationId xmlns:p14="http://schemas.microsoft.com/office/powerpoint/2010/main" val="1106901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838200" y="1839871"/>
            <a:ext cx="10515600" cy="4351338"/>
          </a:xfrm>
          <a:solidFill>
            <a:schemeClr val="bg1"/>
          </a:solidFill>
        </p:spPr>
        <p:txBody>
          <a:bodyPr>
            <a:normAutofit/>
          </a:bodyPr>
          <a:lstStyle/>
          <a:p>
            <a:pPr>
              <a:buFont typeface="Wingdings" panose="05000000000000000000" pitchFamily="2" charset="2"/>
              <a:buChar char="q"/>
            </a:pPr>
            <a:r>
              <a:rPr lang="es-UY" sz="2400" dirty="0" smtClean="0">
                <a:latin typeface="3ds Light" panose="02000503020000020004" pitchFamily="2" charset="0"/>
              </a:rPr>
              <a:t> Visión Computacional</a:t>
            </a:r>
          </a:p>
          <a:p>
            <a:pPr lvl="1">
              <a:buFont typeface="Wingdings" panose="05000000000000000000" pitchFamily="2" charset="2"/>
              <a:buChar char="§"/>
            </a:pPr>
            <a:r>
              <a:rPr lang="es-UY" sz="2000" dirty="0" smtClean="0">
                <a:latin typeface="3ds Light" panose="02000503020000020004" pitchFamily="2" charset="0"/>
              </a:rPr>
              <a:t>Qué </a:t>
            </a:r>
            <a:r>
              <a:rPr lang="es-UY" sz="2000" dirty="0">
                <a:latin typeface="3ds Light" panose="02000503020000020004" pitchFamily="2" charset="0"/>
              </a:rPr>
              <a:t>es y a qué sirve</a:t>
            </a:r>
          </a:p>
          <a:p>
            <a:pPr lvl="1">
              <a:buFont typeface="Wingdings" panose="05000000000000000000" pitchFamily="2" charset="2"/>
              <a:buChar char="§"/>
            </a:pPr>
            <a:r>
              <a:rPr lang="es-UY" sz="2000" dirty="0" smtClean="0">
                <a:latin typeface="3ds Light" panose="02000503020000020004" pitchFamily="2" charset="0"/>
              </a:rPr>
              <a:t>Los </a:t>
            </a:r>
            <a:r>
              <a:rPr lang="es-UY" sz="2000" dirty="0">
                <a:latin typeface="3ds Light" panose="02000503020000020004" pitchFamily="2" charset="0"/>
              </a:rPr>
              <a:t>desafíos</a:t>
            </a:r>
          </a:p>
          <a:p>
            <a:pPr>
              <a:buFont typeface="Wingdings" panose="05000000000000000000" pitchFamily="2" charset="2"/>
              <a:buChar char="q"/>
            </a:pPr>
            <a:r>
              <a:rPr lang="es-UY" sz="2400" dirty="0" smtClean="0">
                <a:latin typeface="3ds Light" panose="02000503020000020004" pitchFamily="2" charset="0"/>
              </a:rPr>
              <a:t> Reconocimiento de objetos</a:t>
            </a:r>
          </a:p>
          <a:p>
            <a:pPr lvl="1">
              <a:buFont typeface="Wingdings" panose="05000000000000000000" pitchFamily="2" charset="2"/>
              <a:buChar char="§"/>
            </a:pPr>
            <a:r>
              <a:rPr lang="es-UY" sz="2000" dirty="0" smtClean="0">
                <a:latin typeface="3ds Light" panose="02000503020000020004" pitchFamily="2" charset="0"/>
              </a:rPr>
              <a:t> Clasificación</a:t>
            </a:r>
          </a:p>
          <a:p>
            <a:pPr>
              <a:buFont typeface="Wingdings" panose="05000000000000000000" pitchFamily="2" charset="2"/>
              <a:buChar char="q"/>
            </a:pPr>
            <a:r>
              <a:rPr lang="es-UY" sz="2400" dirty="0" smtClean="0">
                <a:latin typeface="3ds Light" panose="02000503020000020004" pitchFamily="2" charset="0"/>
              </a:rPr>
              <a:t> Vectores de características</a:t>
            </a:r>
          </a:p>
          <a:p>
            <a:pPr lvl="1">
              <a:buFont typeface="Wingdings" panose="05000000000000000000" pitchFamily="2" charset="2"/>
              <a:buChar char="§"/>
            </a:pPr>
            <a:r>
              <a:rPr lang="es-UY" sz="2000" dirty="0" smtClean="0">
                <a:latin typeface="3ds Light" panose="02000503020000020004" pitchFamily="2" charset="0"/>
              </a:rPr>
              <a:t> Estructuras de datos</a:t>
            </a:r>
          </a:p>
          <a:p>
            <a:pPr lvl="1">
              <a:buFont typeface="Wingdings" panose="05000000000000000000" pitchFamily="2" charset="2"/>
              <a:buChar char="§"/>
            </a:pPr>
            <a:r>
              <a:rPr lang="es-UY" sz="2000" dirty="0" smtClean="0">
                <a:latin typeface="3ds Light" panose="02000503020000020004" pitchFamily="2" charset="0"/>
              </a:rPr>
              <a:t> La probabilidad</a:t>
            </a:r>
          </a:p>
          <a:p>
            <a:pPr>
              <a:buFont typeface="Wingdings" panose="05000000000000000000" pitchFamily="2" charset="2"/>
              <a:buChar char="q"/>
            </a:pPr>
            <a:r>
              <a:rPr lang="es-UY" sz="2400" dirty="0" smtClean="0">
                <a:latin typeface="3ds Light" panose="02000503020000020004" pitchFamily="2" charset="0"/>
              </a:rPr>
              <a:t> Estrategias de numéricas</a:t>
            </a:r>
          </a:p>
          <a:p>
            <a:pPr lvl="1">
              <a:buFont typeface="Wingdings" panose="05000000000000000000" pitchFamily="2" charset="2"/>
              <a:buChar char="§"/>
            </a:pPr>
            <a:r>
              <a:rPr lang="es-UY" sz="2000" dirty="0" smtClean="0">
                <a:latin typeface="3ds Light" panose="02000503020000020004" pitchFamily="2" charset="0"/>
              </a:rPr>
              <a:t> Detección de flancos</a:t>
            </a:r>
          </a:p>
          <a:p>
            <a:pPr>
              <a:buFont typeface="Wingdings" panose="05000000000000000000" pitchFamily="2" charset="2"/>
              <a:buChar char="q"/>
            </a:pPr>
            <a:r>
              <a:rPr lang="es-UY" sz="2400" dirty="0" smtClean="0">
                <a:latin typeface="3ds Light" panose="02000503020000020004" pitchFamily="2" charset="0"/>
              </a:rPr>
              <a:t> Muestra </a:t>
            </a:r>
            <a:endParaRPr lang="es-UY" sz="2400" dirty="0">
              <a:latin typeface="3ds Light" panose="02000503020000020004" pitchFamily="2" charset="0"/>
            </a:endParaRPr>
          </a:p>
        </p:txBody>
      </p:sp>
      <p:sp>
        <p:nvSpPr>
          <p:cNvPr id="9" name="Marcador de contenido 7"/>
          <p:cNvSpPr txBox="1">
            <a:spLocks/>
          </p:cNvSpPr>
          <p:nvPr/>
        </p:nvSpPr>
        <p:spPr>
          <a:xfrm>
            <a:off x="838200" y="1825624"/>
            <a:ext cx="9086850" cy="435133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s-UY" sz="2400" dirty="0" smtClean="0">
                <a:latin typeface="3ds Light" panose="02000503020000020004" pitchFamily="2" charset="0"/>
              </a:rPr>
              <a:t> </a:t>
            </a:r>
            <a:r>
              <a:rPr lang="es-UY" sz="2400" strike="sngStrike" dirty="0" err="1" smtClean="0">
                <a:latin typeface="3ds Light" panose="02000503020000020004" pitchFamily="2" charset="0"/>
              </a:rPr>
              <a:t>Skynet</a:t>
            </a:r>
            <a:r>
              <a:rPr lang="es-UY" sz="2400" strike="sngStrike" dirty="0" smtClean="0">
                <a:latin typeface="3ds Light" panose="02000503020000020004" pitchFamily="2" charset="0"/>
              </a:rPr>
              <a:t> nos va a dominar</a:t>
            </a:r>
            <a:endParaRPr lang="es-UY" sz="24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smtClean="0">
                <a:latin typeface="3ds Light" panose="02000503020000020004" pitchFamily="2" charset="0"/>
              </a:rPr>
              <a:t>Salvar la raza humana</a:t>
            </a:r>
            <a:endParaRPr lang="es-UY" sz="20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smtClean="0">
                <a:latin typeface="3ds Light" panose="02000503020000020004" pitchFamily="2" charset="0"/>
              </a:rPr>
              <a:t>Es inevitable</a:t>
            </a:r>
            <a:endParaRPr lang="es-UY" sz="2000" dirty="0" smtClean="0">
              <a:latin typeface="3ds Light" panose="02000503020000020004" pitchFamily="2" charset="0"/>
            </a:endParaRPr>
          </a:p>
          <a:p>
            <a:pPr>
              <a:buFont typeface="Wingdings" panose="05000000000000000000" pitchFamily="2" charset="2"/>
              <a:buChar char="q"/>
            </a:pPr>
            <a:r>
              <a:rPr lang="es-UY" sz="2400" dirty="0" smtClean="0">
                <a:latin typeface="3ds Light" panose="02000503020000020004" pitchFamily="2" charset="0"/>
              </a:rPr>
              <a:t> </a:t>
            </a:r>
            <a:r>
              <a:rPr lang="es-UY" sz="2400" strike="sngStrike" dirty="0" smtClean="0">
                <a:latin typeface="3ds Light" panose="02000503020000020004" pitchFamily="2" charset="0"/>
              </a:rPr>
              <a:t>Así que nos rastrean</a:t>
            </a:r>
            <a:endParaRPr lang="es-UY" sz="24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smtClean="0">
                <a:latin typeface="3ds Light" panose="02000503020000020004" pitchFamily="2" charset="0"/>
              </a:rPr>
              <a:t>Características humanas</a:t>
            </a:r>
            <a:endParaRPr lang="es-UY" sz="2000" dirty="0" smtClean="0">
              <a:latin typeface="3ds Light" panose="02000503020000020004" pitchFamily="2" charset="0"/>
            </a:endParaRPr>
          </a:p>
          <a:p>
            <a:pPr>
              <a:buFont typeface="Wingdings" panose="05000000000000000000" pitchFamily="2" charset="2"/>
              <a:buChar char="q"/>
            </a:pPr>
            <a:r>
              <a:rPr lang="es-UY" sz="2400" dirty="0" smtClean="0">
                <a:latin typeface="3ds Light" panose="02000503020000020004" pitchFamily="2" charset="0"/>
              </a:rPr>
              <a:t> </a:t>
            </a:r>
            <a:r>
              <a:rPr lang="es-UY" sz="2400" strike="sngStrike" dirty="0" smtClean="0">
                <a:latin typeface="3ds Light" panose="02000503020000020004" pitchFamily="2" charset="0"/>
              </a:rPr>
              <a:t>Cómo piensan los </a:t>
            </a:r>
            <a:r>
              <a:rPr lang="es-UY" sz="2400" strike="sngStrike" dirty="0" err="1" smtClean="0">
                <a:latin typeface="3ds Light" panose="02000503020000020004" pitchFamily="2" charset="0"/>
              </a:rPr>
              <a:t>terminators</a:t>
            </a:r>
            <a:endParaRPr lang="es-UY" sz="24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err="1" smtClean="0">
                <a:latin typeface="3ds Light" panose="02000503020000020004" pitchFamily="2" charset="0"/>
              </a:rPr>
              <a:t>Droids</a:t>
            </a:r>
            <a:r>
              <a:rPr lang="es-UY" sz="2000" strike="sngStrike" dirty="0" smtClean="0">
                <a:latin typeface="3ds Light" panose="02000503020000020004" pitchFamily="2" charset="0"/>
              </a:rPr>
              <a:t> inteligentes</a:t>
            </a:r>
            <a:endParaRPr lang="es-UY" sz="20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smtClean="0">
                <a:latin typeface="3ds Light" panose="02000503020000020004" pitchFamily="2" charset="0"/>
              </a:rPr>
              <a:t>Aumentar daño</a:t>
            </a:r>
            <a:endParaRPr lang="es-UY" sz="2000" dirty="0" smtClean="0">
              <a:latin typeface="3ds Light" panose="02000503020000020004" pitchFamily="2" charset="0"/>
            </a:endParaRPr>
          </a:p>
          <a:p>
            <a:pPr>
              <a:buFont typeface="Wingdings" panose="05000000000000000000" pitchFamily="2" charset="2"/>
              <a:buChar char="q"/>
            </a:pPr>
            <a:r>
              <a:rPr lang="es-UY" sz="2400" dirty="0" smtClean="0">
                <a:latin typeface="3ds Light" panose="02000503020000020004" pitchFamily="2" charset="0"/>
              </a:rPr>
              <a:t> </a:t>
            </a:r>
            <a:r>
              <a:rPr lang="es-UY" sz="2400" strike="sngStrike" dirty="0" smtClean="0">
                <a:latin typeface="3ds Light" panose="02000503020000020004" pitchFamily="2" charset="0"/>
              </a:rPr>
              <a:t>Instrucciones de combate</a:t>
            </a:r>
            <a:endParaRPr lang="es-UY" sz="24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strike="sngStrike" dirty="0" smtClean="0">
                <a:latin typeface="3ds Light" panose="02000503020000020004" pitchFamily="2" charset="0"/>
              </a:rPr>
              <a:t>Exactitud y precisión</a:t>
            </a:r>
            <a:endParaRPr lang="es-UY" sz="2000" dirty="0" smtClean="0">
              <a:latin typeface="3ds Light" panose="02000503020000020004" pitchFamily="2" charset="0"/>
            </a:endParaRPr>
          </a:p>
          <a:p>
            <a:pPr>
              <a:buFont typeface="Wingdings" panose="05000000000000000000" pitchFamily="2" charset="2"/>
              <a:buChar char="q"/>
            </a:pPr>
            <a:r>
              <a:rPr lang="es-UY" sz="2400" dirty="0" smtClean="0">
                <a:latin typeface="3ds Light" panose="02000503020000020004" pitchFamily="2" charset="0"/>
              </a:rPr>
              <a:t> </a:t>
            </a:r>
            <a:r>
              <a:rPr lang="es-UY" sz="2400" strike="sngStrike" dirty="0" smtClean="0">
                <a:latin typeface="3ds Light" panose="02000503020000020004" pitchFamily="2" charset="0"/>
              </a:rPr>
              <a:t>Instalaciones secretas</a:t>
            </a:r>
            <a:endParaRPr lang="es-UY" sz="2400" dirty="0">
              <a:latin typeface="3ds Light" panose="02000503020000020004" pitchFamily="2" charset="0"/>
            </a:endParaRPr>
          </a:p>
        </p:txBody>
      </p:sp>
      <p:sp>
        <p:nvSpPr>
          <p:cNvPr id="12" name="Marcador de contenido 7"/>
          <p:cNvSpPr txBox="1">
            <a:spLocks/>
          </p:cNvSpPr>
          <p:nvPr/>
        </p:nvSpPr>
        <p:spPr>
          <a:xfrm>
            <a:off x="852948" y="1839370"/>
            <a:ext cx="8777748" cy="435133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s-UY" sz="2400" dirty="0" smtClean="0">
                <a:latin typeface="3ds Light" panose="02000503020000020004" pitchFamily="2" charset="0"/>
              </a:rPr>
              <a:t> </a:t>
            </a:r>
            <a:r>
              <a:rPr lang="es-UY" sz="2400" dirty="0" err="1" smtClean="0">
                <a:latin typeface="3ds Light" panose="02000503020000020004" pitchFamily="2" charset="0"/>
              </a:rPr>
              <a:t>Skynet</a:t>
            </a:r>
            <a:r>
              <a:rPr lang="es-UY" sz="2400" dirty="0" smtClean="0">
                <a:latin typeface="3ds Light" panose="02000503020000020004" pitchFamily="2" charset="0"/>
              </a:rPr>
              <a:t> nos va a dominar</a:t>
            </a:r>
          </a:p>
          <a:p>
            <a:pPr lvl="1">
              <a:buFont typeface="Wingdings" panose="05000000000000000000" pitchFamily="2" charset="2"/>
              <a:buChar char="§"/>
            </a:pPr>
            <a:r>
              <a:rPr lang="es-UY" sz="2000" dirty="0" smtClean="0">
                <a:latin typeface="3ds Light" panose="02000503020000020004" pitchFamily="2" charset="0"/>
              </a:rPr>
              <a:t> Salvar la raza humana</a:t>
            </a:r>
          </a:p>
          <a:p>
            <a:pPr lvl="1">
              <a:buFont typeface="Wingdings" panose="05000000000000000000" pitchFamily="2" charset="2"/>
              <a:buChar char="§"/>
            </a:pPr>
            <a:r>
              <a:rPr lang="es-UY" sz="2000" dirty="0" smtClean="0">
                <a:latin typeface="3ds Light" panose="02000503020000020004" pitchFamily="2" charset="0"/>
              </a:rPr>
              <a:t> Es inevitable</a:t>
            </a:r>
          </a:p>
          <a:p>
            <a:pPr>
              <a:buFont typeface="Wingdings" panose="05000000000000000000" pitchFamily="2" charset="2"/>
              <a:buChar char="q"/>
            </a:pPr>
            <a:r>
              <a:rPr lang="es-UY" sz="2400" dirty="0" smtClean="0">
                <a:latin typeface="3ds Light" panose="02000503020000020004" pitchFamily="2" charset="0"/>
              </a:rPr>
              <a:t> Así que nos rastrean</a:t>
            </a:r>
          </a:p>
          <a:p>
            <a:pPr lvl="1">
              <a:buFont typeface="Wingdings" panose="05000000000000000000" pitchFamily="2" charset="2"/>
              <a:buChar char="§"/>
            </a:pPr>
            <a:r>
              <a:rPr lang="es-UY" sz="2000" dirty="0" smtClean="0">
                <a:latin typeface="3ds Light" panose="02000503020000020004" pitchFamily="2" charset="0"/>
              </a:rPr>
              <a:t> Características humanas</a:t>
            </a:r>
          </a:p>
          <a:p>
            <a:pPr>
              <a:buFont typeface="Wingdings" panose="05000000000000000000" pitchFamily="2" charset="2"/>
              <a:buChar char="q"/>
            </a:pPr>
            <a:r>
              <a:rPr lang="es-UY" sz="2400" dirty="0" smtClean="0">
                <a:latin typeface="3ds Light" panose="02000503020000020004" pitchFamily="2" charset="0"/>
              </a:rPr>
              <a:t> Cómo piensan los </a:t>
            </a:r>
            <a:r>
              <a:rPr lang="es-UY" sz="2400" dirty="0" err="1" smtClean="0">
                <a:latin typeface="3ds Light" panose="02000503020000020004" pitchFamily="2" charset="0"/>
              </a:rPr>
              <a:t>terminators</a:t>
            </a:r>
            <a:endParaRPr lang="es-UY" sz="2400" dirty="0" smtClean="0">
              <a:latin typeface="3ds Light" panose="02000503020000020004" pitchFamily="2" charset="0"/>
            </a:endParaRPr>
          </a:p>
          <a:p>
            <a:pPr lvl="1">
              <a:buFont typeface="Wingdings" panose="05000000000000000000" pitchFamily="2" charset="2"/>
              <a:buChar char="§"/>
            </a:pPr>
            <a:r>
              <a:rPr lang="es-UY" sz="2000" dirty="0" smtClean="0">
                <a:latin typeface="3ds Light" panose="02000503020000020004" pitchFamily="2" charset="0"/>
              </a:rPr>
              <a:t> </a:t>
            </a:r>
            <a:r>
              <a:rPr lang="es-UY" sz="2000" dirty="0" err="1" smtClean="0">
                <a:latin typeface="3ds Light" panose="02000503020000020004" pitchFamily="2" charset="0"/>
              </a:rPr>
              <a:t>Droids</a:t>
            </a:r>
            <a:r>
              <a:rPr lang="es-UY" sz="2000" dirty="0" smtClean="0">
                <a:latin typeface="3ds Light" panose="02000503020000020004" pitchFamily="2" charset="0"/>
              </a:rPr>
              <a:t> inteligentes</a:t>
            </a:r>
          </a:p>
          <a:p>
            <a:pPr lvl="1">
              <a:buFont typeface="Wingdings" panose="05000000000000000000" pitchFamily="2" charset="2"/>
              <a:buChar char="§"/>
            </a:pPr>
            <a:r>
              <a:rPr lang="es-UY" sz="2000" dirty="0" smtClean="0">
                <a:latin typeface="3ds Light" panose="02000503020000020004" pitchFamily="2" charset="0"/>
              </a:rPr>
              <a:t> Aumentar daño</a:t>
            </a:r>
          </a:p>
          <a:p>
            <a:pPr>
              <a:buFont typeface="Wingdings" panose="05000000000000000000" pitchFamily="2" charset="2"/>
              <a:buChar char="q"/>
            </a:pPr>
            <a:r>
              <a:rPr lang="es-UY" sz="2400" dirty="0" smtClean="0">
                <a:latin typeface="3ds Light" panose="02000503020000020004" pitchFamily="2" charset="0"/>
              </a:rPr>
              <a:t> Instrucciones de combate</a:t>
            </a:r>
          </a:p>
          <a:p>
            <a:pPr lvl="1">
              <a:buFont typeface="Wingdings" panose="05000000000000000000" pitchFamily="2" charset="2"/>
              <a:buChar char="§"/>
            </a:pPr>
            <a:r>
              <a:rPr lang="es-UY" sz="2000" dirty="0" smtClean="0">
                <a:latin typeface="3ds Light" panose="02000503020000020004" pitchFamily="2" charset="0"/>
              </a:rPr>
              <a:t> Exactitud y precisión</a:t>
            </a:r>
          </a:p>
          <a:p>
            <a:pPr>
              <a:buFont typeface="Wingdings" panose="05000000000000000000" pitchFamily="2" charset="2"/>
              <a:buChar char="q"/>
            </a:pPr>
            <a:r>
              <a:rPr lang="es-UY" sz="2400" dirty="0" smtClean="0">
                <a:latin typeface="3ds Light" panose="02000503020000020004" pitchFamily="2" charset="0"/>
              </a:rPr>
              <a:t> Instalaciones secretas</a:t>
            </a:r>
            <a:endParaRPr lang="es-UY" sz="2400" dirty="0">
              <a:latin typeface="3ds Light" panose="02000503020000020004" pitchFamily="2" charset="0"/>
            </a:endParaRPr>
          </a:p>
        </p:txBody>
      </p:sp>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AGENDA</a:t>
            </a:r>
            <a:endParaRPr lang="es-UY" b="1" dirty="0">
              <a:solidFill>
                <a:schemeClr val="accent1">
                  <a:lumMod val="50000"/>
                </a:schemeClr>
              </a:solidFill>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2</a:t>
            </a:fld>
            <a:endParaRPr lang="en-US" sz="1400" dirty="0">
              <a:solidFill>
                <a:schemeClr val="bg1"/>
              </a:solidFill>
            </a:endParaRPr>
          </a:p>
        </p:txBody>
      </p:sp>
    </p:spTree>
    <p:extLst>
      <p:ext uri="{BB962C8B-B14F-4D97-AF65-F5344CB8AC3E}">
        <p14:creationId xmlns:p14="http://schemas.microsoft.com/office/powerpoint/2010/main" val="2351175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xit" presetSubtype="32" fill="hold" grpId="0" nodeType="afterEffect">
                                  <p:stCondLst>
                                    <p:cond delay="500"/>
                                  </p:stCondLst>
                                  <p:childTnLst>
                                    <p:animEffect transition="out" filter="circle(out)">
                                      <p:cBhvr>
                                        <p:cTn id="6" dur="700"/>
                                        <p:tgtEl>
                                          <p:spTgt spid="12"/>
                                        </p:tgtEl>
                                      </p:cBhvr>
                                    </p:animEffect>
                                    <p:set>
                                      <p:cBhvr>
                                        <p:cTn id="7" dur="1" fill="hold">
                                          <p:stCondLst>
                                            <p:cond delay="699"/>
                                          </p:stCondLst>
                                        </p:cTn>
                                        <p:tgtEl>
                                          <p:spTgt spid="12"/>
                                        </p:tgtEl>
                                        <p:attrNameLst>
                                          <p:attrName>style.visibility</p:attrName>
                                        </p:attrNameLst>
                                      </p:cBhvr>
                                      <p:to>
                                        <p:strVal val="hidden"/>
                                      </p:to>
                                    </p:set>
                                  </p:childTnLst>
                                </p:cTn>
                              </p:par>
                            </p:childTnLst>
                          </p:cTn>
                        </p:par>
                        <p:par>
                          <p:cTn id="8" fill="hold">
                            <p:stCondLst>
                              <p:cond delay="1200"/>
                            </p:stCondLst>
                            <p:childTnLst>
                              <p:par>
                                <p:cTn id="9" presetID="14" presetClass="exit" presetSubtype="10" fill="hold" grpId="0" nodeType="afterEffect">
                                  <p:stCondLst>
                                    <p:cond delay="500"/>
                                  </p:stCondLst>
                                  <p:childTnLst>
                                    <p:animEffect transition="out" filter="randombar(horizontal)">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27" presetClass="emph" presetSubtype="0" fill="remove" grpId="1" nodeType="withEffect">
                                  <p:stCondLst>
                                    <p:cond delay="500"/>
                                  </p:stCondLst>
                                  <p:childTnLst>
                                    <p:animClr clrSpc="rgb" dir="cw">
                                      <p:cBhvr override="childStyle">
                                        <p:cTn id="13" dur="250" autoRev="1" fill="remove"/>
                                        <p:tgtEl>
                                          <p:spTgt spid="9"/>
                                        </p:tgtEl>
                                        <p:attrNameLst>
                                          <p:attrName>style.color</p:attrName>
                                        </p:attrNameLst>
                                      </p:cBhvr>
                                      <p:to>
                                        <a:schemeClr val="bg1"/>
                                      </p:to>
                                    </p:animClr>
                                    <p:animClr clrSpc="rgb" dir="cw">
                                      <p:cBhvr>
                                        <p:cTn id="14" dur="250" autoRev="1" fill="remove"/>
                                        <p:tgtEl>
                                          <p:spTgt spid="9"/>
                                        </p:tgtEl>
                                        <p:attrNameLst>
                                          <p:attrName>fillcolor</p:attrName>
                                        </p:attrNameLst>
                                      </p:cBhvr>
                                      <p:to>
                                        <a:schemeClr val="bg1"/>
                                      </p:to>
                                    </p:animClr>
                                    <p:set>
                                      <p:cBhvr>
                                        <p:cTn id="15" dur="250" autoRev="1" fill="remove"/>
                                        <p:tgtEl>
                                          <p:spTgt spid="9"/>
                                        </p:tgtEl>
                                        <p:attrNameLst>
                                          <p:attrName>fill.type</p:attrName>
                                        </p:attrNameLst>
                                      </p:cBhvr>
                                      <p:to>
                                        <p:strVal val="solid"/>
                                      </p:to>
                                    </p:set>
                                    <p:set>
                                      <p:cBhvr>
                                        <p:cTn id="16" dur="250"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LOS ONE: Optimal Geometrical Set for Automated Marker Placement to  Virtualized Real-Time Facial Emotion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9" t="2273" r="760" b="2760"/>
          <a:stretch/>
        </p:blipFill>
        <p:spPr bwMode="auto">
          <a:xfrm>
            <a:off x="4981800" y="1825624"/>
            <a:ext cx="6372000" cy="44280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5"/>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Estrategia numérica</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Detección de flancos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r>
              <a:rPr lang="es-UY" sz="2400" dirty="0" smtClean="0">
                <a:latin typeface="3ds Light" panose="02000503020000020004" pitchFamily="2" charset="0"/>
              </a:rPr>
              <a:t>Estrategia </a:t>
            </a:r>
            <a:r>
              <a:rPr lang="es-UY" sz="2400" dirty="0" err="1" smtClean="0">
                <a:latin typeface="3ds Light" panose="02000503020000020004" pitchFamily="2" charset="0"/>
              </a:rPr>
              <a:t>Haar</a:t>
            </a:r>
            <a:endParaRPr lang="es-UY" sz="2400" dirty="0" smtClean="0">
              <a:latin typeface="3ds Light" panose="02000503020000020004" pitchFamily="2" charset="0"/>
            </a:endParaRPr>
          </a:p>
          <a:p>
            <a:pPr marL="971550" lvl="1" indent="-514350">
              <a:buFont typeface="+mj-lt"/>
              <a:buAutoNum type="romanLcPeriod"/>
            </a:pPr>
            <a:r>
              <a:rPr lang="es-UY" sz="2000" dirty="0" smtClean="0">
                <a:latin typeface="3ds Light" panose="02000503020000020004" pitchFamily="2" charset="0"/>
              </a:rPr>
              <a:t>Borda</a:t>
            </a:r>
          </a:p>
          <a:p>
            <a:pPr marL="971550" lvl="1" indent="-514350">
              <a:buFont typeface="+mj-lt"/>
              <a:buAutoNum type="romanLcPeriod"/>
            </a:pPr>
            <a:r>
              <a:rPr lang="es-UY" sz="2000" dirty="0" smtClean="0">
                <a:latin typeface="3ds Light" panose="02000503020000020004" pitchFamily="2" charset="0"/>
              </a:rPr>
              <a:t>Línea</a:t>
            </a:r>
          </a:p>
          <a:p>
            <a:pPr marL="971550" lvl="1" indent="-514350">
              <a:buFont typeface="+mj-lt"/>
              <a:buAutoNum type="romanLcPeriod"/>
            </a:pPr>
            <a:r>
              <a:rPr lang="es-UY" sz="2000" dirty="0" smtClean="0">
                <a:latin typeface="3ds Light" panose="02000503020000020004" pitchFamily="2" charset="0"/>
              </a:rPr>
              <a:t>Centrado</a:t>
            </a:r>
          </a:p>
          <a:p>
            <a:r>
              <a:rPr lang="es-UY" sz="2400" dirty="0" smtClean="0">
                <a:latin typeface="3ds Light" panose="02000503020000020004" pitchFamily="2" charset="0"/>
              </a:rPr>
              <a:t>(2001, Viola &amp; Jones)</a:t>
            </a:r>
          </a:p>
          <a:p>
            <a:pPr lvl="1"/>
            <a:r>
              <a:rPr lang="es-UY" sz="2000" dirty="0" smtClean="0">
                <a:latin typeface="3ds Light" panose="02000503020000020004" pitchFamily="2" charset="0"/>
              </a:rPr>
              <a:t>Horizontal y vertical</a:t>
            </a:r>
          </a:p>
          <a:p>
            <a:r>
              <a:rPr lang="es-UY" sz="2400" dirty="0" smtClean="0">
                <a:latin typeface="3ds Light" panose="02000503020000020004" pitchFamily="2" charset="0"/>
              </a:rPr>
              <a:t>(2002, </a:t>
            </a:r>
            <a:r>
              <a:rPr lang="es-UY" sz="2400" dirty="0" err="1" smtClean="0">
                <a:latin typeface="3ds Light" panose="02000503020000020004" pitchFamily="2" charset="0"/>
              </a:rPr>
              <a:t>Lienhart</a:t>
            </a:r>
            <a:r>
              <a:rPr lang="es-UY" sz="2400" dirty="0" smtClean="0">
                <a:latin typeface="3ds Light" panose="02000503020000020004" pitchFamily="2" charset="0"/>
              </a:rPr>
              <a:t> &amp; </a:t>
            </a:r>
            <a:r>
              <a:rPr lang="es-UY" sz="2400" dirty="0" err="1" smtClean="0">
                <a:latin typeface="3ds Light" panose="02000503020000020004" pitchFamily="2" charset="0"/>
              </a:rPr>
              <a:t>Maydt</a:t>
            </a:r>
            <a:r>
              <a:rPr lang="es-UY" sz="2400" dirty="0" smtClean="0">
                <a:latin typeface="3ds Light" panose="02000503020000020004" pitchFamily="2" charset="0"/>
              </a:rPr>
              <a:t>)</a:t>
            </a:r>
          </a:p>
          <a:p>
            <a:pPr lvl="1"/>
            <a:r>
              <a:rPr lang="es-UY" sz="2000" dirty="0" err="1" smtClean="0">
                <a:latin typeface="3ds Light" panose="02000503020000020004" pitchFamily="2" charset="0"/>
              </a:rPr>
              <a:t>HyV</a:t>
            </a:r>
            <a:r>
              <a:rPr lang="es-UY" sz="2000" dirty="0" smtClean="0">
                <a:latin typeface="3ds Light" panose="02000503020000020004" pitchFamily="2" charset="0"/>
              </a:rPr>
              <a:t> + 45º</a:t>
            </a:r>
          </a:p>
          <a:p>
            <a:r>
              <a:rPr lang="es-UY" sz="2400" dirty="0" smtClean="0">
                <a:latin typeface="3ds Light" panose="02000503020000020004" pitchFamily="2" charset="0"/>
              </a:rPr>
              <a:t>(2006, </a:t>
            </a:r>
            <a:r>
              <a:rPr lang="es-UY" sz="2400" dirty="0" err="1" smtClean="0">
                <a:latin typeface="3ds Light" panose="02000503020000020004" pitchFamily="2" charset="0"/>
              </a:rPr>
              <a:t>Messom</a:t>
            </a:r>
            <a:r>
              <a:rPr lang="es-UY" sz="2400" dirty="0" smtClean="0">
                <a:latin typeface="3ds Light" panose="02000503020000020004" pitchFamily="2" charset="0"/>
              </a:rPr>
              <a:t> &amp; </a:t>
            </a:r>
            <a:r>
              <a:rPr lang="es-UY" sz="2400" dirty="0" err="1" smtClean="0">
                <a:latin typeface="3ds Light" panose="02000503020000020004" pitchFamily="2" charset="0"/>
              </a:rPr>
              <a:t>Barczak</a:t>
            </a:r>
            <a:r>
              <a:rPr lang="es-UY" sz="2400" dirty="0" smtClean="0">
                <a:latin typeface="3ds Light" panose="02000503020000020004" pitchFamily="2" charset="0"/>
              </a:rPr>
              <a:t>)</a:t>
            </a:r>
          </a:p>
          <a:p>
            <a:pPr lvl="1"/>
            <a:r>
              <a:rPr lang="es-UY" sz="2000" dirty="0" smtClean="0">
                <a:latin typeface="3ds Light" panose="02000503020000020004" pitchFamily="2" charset="0"/>
              </a:rPr>
              <a:t> </a:t>
            </a:r>
            <a:r>
              <a:rPr lang="es-UY" sz="2000" strike="sngStrike" dirty="0" smtClean="0">
                <a:latin typeface="3ds Light" panose="02000503020000020004" pitchFamily="2" charset="0"/>
              </a:rPr>
              <a:t>Es carnaval</a:t>
            </a:r>
            <a:r>
              <a:rPr lang="es-UY" sz="2000" dirty="0" smtClean="0">
                <a:latin typeface="3ds Light" panose="02000503020000020004" pitchFamily="2" charset="0"/>
              </a:rPr>
              <a:t> Rotaciones</a:t>
            </a:r>
            <a:endParaRPr lang="es-UY" sz="20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20</a:t>
            </a:fld>
            <a:endParaRPr lang="en-US" sz="1400" dirty="0">
              <a:solidFill>
                <a:schemeClr val="bg1"/>
              </a:solidFill>
            </a:endParaRPr>
          </a:p>
        </p:txBody>
      </p:sp>
    </p:spTree>
    <p:extLst>
      <p:ext uri="{BB962C8B-B14F-4D97-AF65-F5344CB8AC3E}">
        <p14:creationId xmlns:p14="http://schemas.microsoft.com/office/powerpoint/2010/main" val="2146277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xEl>
                                              <p:pRg st="9" end="9"/>
                                            </p:txEl>
                                          </p:spTgt>
                                        </p:tgtEl>
                                        <p:attrNameLst>
                                          <p:attrName>style.visibility</p:attrName>
                                        </p:attrNameLst>
                                      </p:cBhvr>
                                      <p:to>
                                        <p:strVal val="visible"/>
                                      </p:to>
                                    </p:set>
                                    <p:animEffect transition="in" filter="fade">
                                      <p:cBhvr>
                                        <p:cTn id="40"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Estrategia numérica</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Detección de flancos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r>
              <a:rPr lang="es-UY" sz="2400" dirty="0" smtClean="0">
                <a:latin typeface="3ds Light" panose="02000503020000020004" pitchFamily="2" charset="0"/>
              </a:rPr>
              <a:t>Estrategia </a:t>
            </a:r>
            <a:r>
              <a:rPr lang="es-UY" sz="2400" dirty="0" err="1" smtClean="0">
                <a:latin typeface="3ds Light" panose="02000503020000020004" pitchFamily="2" charset="0"/>
              </a:rPr>
              <a:t>HoG</a:t>
            </a:r>
            <a:r>
              <a:rPr lang="es-UY" sz="2400" dirty="0" smtClean="0">
                <a:latin typeface="3ds Light" panose="02000503020000020004" pitchFamily="2" charset="0"/>
              </a:rPr>
              <a:t> (</a:t>
            </a:r>
            <a:r>
              <a:rPr lang="es-UY" sz="2400" dirty="0" err="1" smtClean="0">
                <a:latin typeface="3ds Light" panose="02000503020000020004" pitchFamily="2" charset="0"/>
              </a:rPr>
              <a:t>Histograms</a:t>
            </a:r>
            <a:r>
              <a:rPr lang="es-UY" sz="2400" dirty="0" smtClean="0">
                <a:latin typeface="3ds Light" panose="02000503020000020004" pitchFamily="2" charset="0"/>
              </a:rPr>
              <a:t> of </a:t>
            </a:r>
            <a:r>
              <a:rPr lang="es-UY" sz="2400" dirty="0" err="1" smtClean="0">
                <a:latin typeface="3ds Light" panose="02000503020000020004" pitchFamily="2" charset="0"/>
              </a:rPr>
              <a:t>Gradients</a:t>
            </a:r>
            <a:r>
              <a:rPr lang="es-UY" sz="2400" dirty="0" smtClean="0">
                <a:latin typeface="3ds Light" panose="02000503020000020004" pitchFamily="2" charset="0"/>
              </a:rPr>
              <a:t>)</a:t>
            </a:r>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21</a:t>
            </a:fld>
            <a:endParaRPr lang="en-US" sz="1400" dirty="0">
              <a:solidFill>
                <a:schemeClr val="bg1"/>
              </a:solidFill>
            </a:endParaRPr>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0238" y="2251660"/>
            <a:ext cx="8821027" cy="4335249"/>
          </a:xfrm>
          <a:prstGeom prst="rect">
            <a:avLst/>
          </a:prstGeom>
        </p:spPr>
      </p:pic>
    </p:spTree>
    <p:extLst>
      <p:ext uri="{BB962C8B-B14F-4D97-AF65-F5344CB8AC3E}">
        <p14:creationId xmlns:p14="http://schemas.microsoft.com/office/powerpoint/2010/main" val="2205576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22</a:t>
            </a:fld>
            <a:endParaRPr lang="en-US" sz="1400" dirty="0">
              <a:solidFill>
                <a:schemeClr val="bg1"/>
              </a:solidFill>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493" y="0"/>
            <a:ext cx="7467600" cy="6858000"/>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730" y="0"/>
            <a:ext cx="7467600" cy="6858000"/>
          </a:xfrm>
          <a:prstGeom prst="rect">
            <a:avLst/>
          </a:prstGeom>
        </p:spPr>
      </p:pic>
      <p:cxnSp>
        <p:nvCxnSpPr>
          <p:cNvPr id="12" name="Conector recto 11"/>
          <p:cNvCxnSpPr/>
          <p:nvPr/>
        </p:nvCxnSpPr>
        <p:spPr>
          <a:xfrm>
            <a:off x="6130343"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360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23</a:t>
            </a:fld>
            <a:endParaRPr lang="en-US" sz="1400" dirty="0">
              <a:solidFill>
                <a:schemeClr val="bg1"/>
              </a:solidFill>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493" y="0"/>
            <a:ext cx="7467600" cy="685800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730" y="0"/>
            <a:ext cx="7467600" cy="6858000"/>
          </a:xfrm>
          <a:prstGeom prst="rect">
            <a:avLst/>
          </a:prstGeom>
        </p:spPr>
      </p:pic>
      <p:cxnSp>
        <p:nvCxnSpPr>
          <p:cNvPr id="5" name="Conector recto 4"/>
          <p:cNvCxnSpPr/>
          <p:nvPr/>
        </p:nvCxnSpPr>
        <p:spPr>
          <a:xfrm>
            <a:off x="6130343"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042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Estrategia numérica</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Detección de flancos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pPr algn="just"/>
            <a:r>
              <a:rPr lang="es-UY" sz="2400" dirty="0" smtClean="0">
                <a:latin typeface="3ds Light" panose="02000503020000020004" pitchFamily="2" charset="0"/>
              </a:rPr>
              <a:t>Propuesta de </a:t>
            </a:r>
            <a:r>
              <a:rPr lang="es-UY" sz="2400" dirty="0" err="1" smtClean="0">
                <a:latin typeface="3ds Light" panose="02000503020000020004" pitchFamily="2" charset="0"/>
              </a:rPr>
              <a:t>ImageNet</a:t>
            </a:r>
            <a:r>
              <a:rPr lang="es-UY" sz="2400" dirty="0" smtClean="0">
                <a:latin typeface="3ds Light" panose="02000503020000020004" pitchFamily="2" charset="0"/>
              </a:rPr>
              <a:t> (</a:t>
            </a:r>
            <a:r>
              <a:rPr lang="es-UY" sz="2400" dirty="0" err="1" smtClean="0">
                <a:latin typeface="3ds Light" panose="02000503020000020004" pitchFamily="2" charset="0"/>
              </a:rPr>
              <a:t>AlexNet</a:t>
            </a:r>
            <a:r>
              <a:rPr lang="es-UY" sz="2400" dirty="0" smtClean="0">
                <a:latin typeface="3ds Light" panose="02000503020000020004" pitchFamily="2" charset="0"/>
              </a:rPr>
              <a:t>) </a:t>
            </a:r>
          </a:p>
          <a:p>
            <a:pPr lvl="1" algn="just"/>
            <a:r>
              <a:rPr lang="es-ES" sz="2000" dirty="0" smtClean="0">
                <a:latin typeface="3ds Light" panose="02000503020000020004" pitchFamily="2" charset="0"/>
              </a:rPr>
              <a:t>96 </a:t>
            </a:r>
            <a:r>
              <a:rPr lang="es-ES" sz="2000" dirty="0" err="1" smtClean="0">
                <a:latin typeface="3ds Light" panose="02000503020000020004" pitchFamily="2" charset="0"/>
              </a:rPr>
              <a:t>kernels</a:t>
            </a:r>
            <a:r>
              <a:rPr lang="es-ES" sz="2000" dirty="0" smtClean="0">
                <a:latin typeface="3ds Light" panose="02000503020000020004" pitchFamily="2" charset="0"/>
              </a:rPr>
              <a:t> </a:t>
            </a:r>
            <a:r>
              <a:rPr lang="es-ES" sz="2000" dirty="0" err="1" smtClean="0">
                <a:latin typeface="3ds Light" panose="02000503020000020004" pitchFamily="2" charset="0"/>
              </a:rPr>
              <a:t>convolucionales</a:t>
            </a:r>
            <a:r>
              <a:rPr lang="es-ES" sz="2000" dirty="0" smtClean="0">
                <a:latin typeface="3ds Light" panose="02000503020000020004" pitchFamily="2" charset="0"/>
              </a:rPr>
              <a:t> </a:t>
            </a:r>
            <a:r>
              <a:rPr lang="es-ES" sz="2000" dirty="0">
                <a:latin typeface="3ds Light" panose="02000503020000020004" pitchFamily="2" charset="0"/>
              </a:rPr>
              <a:t>de tamaño </a:t>
            </a:r>
            <a:r>
              <a:rPr lang="es-ES" sz="2000" dirty="0" smtClean="0">
                <a:latin typeface="3ds Light" panose="02000503020000020004" pitchFamily="2" charset="0"/>
              </a:rPr>
              <a:t>11×11×3 aprendidos por </a:t>
            </a:r>
            <a:r>
              <a:rPr lang="es-ES" sz="2000" dirty="0">
                <a:latin typeface="3ds Light" panose="02000503020000020004" pitchFamily="2" charset="0"/>
              </a:rPr>
              <a:t>la primera capa </a:t>
            </a:r>
            <a:r>
              <a:rPr lang="es-ES" sz="2000" dirty="0" smtClean="0">
                <a:latin typeface="3ds Light" panose="02000503020000020004" pitchFamily="2" charset="0"/>
              </a:rPr>
              <a:t>en </a:t>
            </a:r>
            <a:r>
              <a:rPr lang="es-ES" sz="2000" dirty="0">
                <a:latin typeface="3ds Light" panose="02000503020000020004" pitchFamily="2" charset="0"/>
              </a:rPr>
              <a:t>las imágenes de entrada de </a:t>
            </a:r>
            <a:r>
              <a:rPr lang="es-ES" sz="2000" dirty="0" smtClean="0">
                <a:latin typeface="3ds Light" panose="02000503020000020004" pitchFamily="2" charset="0"/>
              </a:rPr>
              <a:t>224×224×3. Los </a:t>
            </a:r>
            <a:r>
              <a:rPr lang="es-ES" sz="2000" dirty="0">
                <a:latin typeface="3ds Light" panose="02000503020000020004" pitchFamily="2" charset="0"/>
              </a:rPr>
              <a:t>48 núcleos principales se aprendieron en la GPU 1, mientras que los </a:t>
            </a:r>
            <a:r>
              <a:rPr lang="es-ES" sz="2000" dirty="0" smtClean="0">
                <a:latin typeface="3ds Light" panose="02000503020000020004" pitchFamily="2" charset="0"/>
              </a:rPr>
              <a:t>48 Los </a:t>
            </a:r>
            <a:r>
              <a:rPr lang="es-ES" sz="2000" dirty="0">
                <a:latin typeface="3ds Light" panose="02000503020000020004" pitchFamily="2" charset="0"/>
              </a:rPr>
              <a:t>núcleos se aprendieron en la GPU </a:t>
            </a:r>
            <a:r>
              <a:rPr lang="es-ES" sz="2000" dirty="0" smtClean="0">
                <a:latin typeface="3ds Light" panose="02000503020000020004" pitchFamily="2" charset="0"/>
              </a:rPr>
              <a:t>2.</a:t>
            </a:r>
            <a:endParaRPr lang="es-UY" sz="20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24</a:t>
            </a:fld>
            <a:endParaRPr lang="en-US" sz="1400" dirty="0">
              <a:solidFill>
                <a:schemeClr val="bg1"/>
              </a:solidFill>
            </a:endParaRPr>
          </a:p>
        </p:txBody>
      </p:sp>
      <p:pic>
        <p:nvPicPr>
          <p:cNvPr id="10242" name="Picture 2" descr="F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8176" y="3207966"/>
            <a:ext cx="8575647" cy="3334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764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2856" y="1520852"/>
            <a:ext cx="5267672" cy="5032375"/>
          </a:xfrm>
          <a:prstGeom prst="rect">
            <a:avLst/>
          </a:prstGeom>
        </p:spPr>
      </p:pic>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5"/>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Estrategia numérica</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Detección de flancos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pPr algn="just"/>
            <a:r>
              <a:rPr lang="es-UY" sz="2400" dirty="0" smtClean="0">
                <a:latin typeface="3ds Light" panose="02000503020000020004" pitchFamily="2" charset="0"/>
              </a:rPr>
              <a:t>Puntos característicos</a:t>
            </a:r>
            <a:endParaRPr lang="es-UY" sz="20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25</a:t>
            </a:fld>
            <a:endParaRPr lang="en-US" sz="1400" dirty="0">
              <a:solidFill>
                <a:schemeClr val="bg1"/>
              </a:solidFill>
            </a:endParaRPr>
          </a:p>
        </p:txBody>
      </p:sp>
      <p:sp>
        <p:nvSpPr>
          <p:cNvPr id="9" name="Cara sonriente 8"/>
          <p:cNvSpPr/>
          <p:nvPr/>
        </p:nvSpPr>
        <p:spPr>
          <a:xfrm>
            <a:off x="814618" y="2948792"/>
            <a:ext cx="1873580" cy="1873580"/>
          </a:xfrm>
          <a:prstGeom prst="smileyFace">
            <a:avLst>
              <a:gd name="adj" fmla="val -4653"/>
            </a:avLst>
          </a:prstGeom>
          <a:solidFill>
            <a:schemeClr val="accent4">
              <a:lumMod val="60000"/>
              <a:lumOff val="40000"/>
            </a:schemeClr>
          </a:solidFill>
          <a:ln>
            <a:solidFill>
              <a:schemeClr val="tx2">
                <a:lumMod val="50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s-UY"/>
          </a:p>
        </p:txBody>
      </p:sp>
      <p:sp>
        <p:nvSpPr>
          <p:cNvPr id="13" name="Cara sonriente 12"/>
          <p:cNvSpPr/>
          <p:nvPr/>
        </p:nvSpPr>
        <p:spPr>
          <a:xfrm>
            <a:off x="2347595" y="4059880"/>
            <a:ext cx="1873580" cy="1873580"/>
          </a:xfrm>
          <a:prstGeom prst="smileyFace">
            <a:avLst>
              <a:gd name="adj" fmla="val 4653"/>
            </a:avLst>
          </a:prstGeom>
          <a:solidFill>
            <a:srgbClr val="FFFF00"/>
          </a:solidFill>
          <a:ln>
            <a:solidFill>
              <a:schemeClr val="tx2">
                <a:lumMod val="50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s-UY"/>
          </a:p>
        </p:txBody>
      </p:sp>
    </p:spTree>
    <p:extLst>
      <p:ext uri="{BB962C8B-B14F-4D97-AF65-F5344CB8AC3E}">
        <p14:creationId xmlns:p14="http://schemas.microsoft.com/office/powerpoint/2010/main" val="568645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grpId="0" nodeType="after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par>
                                <p:cTn id="11" presetID="32" presetClass="emph" presetSubtype="0" repeatCount="3000" fill="hold" grpId="0" nodeType="withEffect">
                                  <p:stCondLst>
                                    <p:cond delay="500"/>
                                  </p:stCondLst>
                                  <p:childTnLst>
                                    <p:animRot by="120000">
                                      <p:cBhvr>
                                        <p:cTn id="12" dur="100" fill="hold">
                                          <p:stCondLst>
                                            <p:cond delay="0"/>
                                          </p:stCondLst>
                                        </p:cTn>
                                        <p:tgtEl>
                                          <p:spTgt spid="13"/>
                                        </p:tgtEl>
                                        <p:attrNameLst>
                                          <p:attrName>r</p:attrName>
                                        </p:attrNameLst>
                                      </p:cBhvr>
                                    </p:animRot>
                                    <p:animRot by="-240000">
                                      <p:cBhvr>
                                        <p:cTn id="13" dur="200" fill="hold">
                                          <p:stCondLst>
                                            <p:cond delay="200"/>
                                          </p:stCondLst>
                                        </p:cTn>
                                        <p:tgtEl>
                                          <p:spTgt spid="13"/>
                                        </p:tgtEl>
                                        <p:attrNameLst>
                                          <p:attrName>r</p:attrName>
                                        </p:attrNameLst>
                                      </p:cBhvr>
                                    </p:animRot>
                                    <p:animRot by="240000">
                                      <p:cBhvr>
                                        <p:cTn id="14" dur="200" fill="hold">
                                          <p:stCondLst>
                                            <p:cond delay="400"/>
                                          </p:stCondLst>
                                        </p:cTn>
                                        <p:tgtEl>
                                          <p:spTgt spid="13"/>
                                        </p:tgtEl>
                                        <p:attrNameLst>
                                          <p:attrName>r</p:attrName>
                                        </p:attrNameLst>
                                      </p:cBhvr>
                                    </p:animRot>
                                    <p:animRot by="-240000">
                                      <p:cBhvr>
                                        <p:cTn id="15" dur="200" fill="hold">
                                          <p:stCondLst>
                                            <p:cond delay="600"/>
                                          </p:stCondLst>
                                        </p:cTn>
                                        <p:tgtEl>
                                          <p:spTgt spid="13"/>
                                        </p:tgtEl>
                                        <p:attrNameLst>
                                          <p:attrName>r</p:attrName>
                                        </p:attrNameLst>
                                      </p:cBhvr>
                                    </p:animRot>
                                    <p:animRot by="120000">
                                      <p:cBhvr>
                                        <p:cTn id="16"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163" y="1586268"/>
            <a:ext cx="2597788" cy="2435427"/>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8506" y="102555"/>
            <a:ext cx="1840756" cy="1483713"/>
          </a:xfrm>
          <a:prstGeom prst="rect">
            <a:avLst/>
          </a:prstGeom>
        </p:spPr>
      </p:pic>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6"/>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Estrategia numérica</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Detección de flancos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26</a:t>
            </a:fld>
            <a:endParaRPr lang="en-US" sz="1400" dirty="0">
              <a:solidFill>
                <a:schemeClr val="bg1"/>
              </a:solidFill>
            </a:endParaRPr>
          </a:p>
        </p:txBody>
      </p:sp>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842" y="1570997"/>
            <a:ext cx="2655885" cy="2489892"/>
          </a:xfrm>
          <a:prstGeom prst="rect">
            <a:avLst/>
          </a:prstGeom>
        </p:spPr>
      </p:pic>
      <p:pic>
        <p:nvPicPr>
          <p:cNvPr id="14" name="Imagen 13"/>
          <p:cNvPicPr>
            <a:picLocks noChangeAspect="1"/>
          </p:cNvPicPr>
          <p:nvPr/>
        </p:nvPicPr>
        <p:blipFill rotWithShape="1">
          <a:blip r:embed="rId8">
            <a:extLst>
              <a:ext uri="{28A0092B-C50C-407E-A947-70E740481C1C}">
                <a14:useLocalDpi xmlns:a14="http://schemas.microsoft.com/office/drawing/2010/main" val="0"/>
              </a:ext>
            </a:extLst>
          </a:blip>
          <a:srcRect t="4169" b="3461"/>
          <a:stretch/>
        </p:blipFill>
        <p:spPr>
          <a:xfrm>
            <a:off x="711843" y="4060889"/>
            <a:ext cx="2655885" cy="2554515"/>
          </a:xfrm>
          <a:prstGeom prst="rect">
            <a:avLst/>
          </a:prstGeom>
        </p:spPr>
      </p:pic>
      <p:pic>
        <p:nvPicPr>
          <p:cNvPr id="15" name="Imagen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6360" y="4035943"/>
            <a:ext cx="2477192" cy="2579461"/>
          </a:xfrm>
          <a:prstGeom prst="rect">
            <a:avLst/>
          </a:prstGeom>
        </p:spPr>
      </p:pic>
      <p:pic>
        <p:nvPicPr>
          <p:cNvPr id="16" name="Imagen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7869" y="4035942"/>
            <a:ext cx="2477191" cy="2579461"/>
          </a:xfrm>
          <a:prstGeom prst="rect">
            <a:avLst/>
          </a:prstGeom>
        </p:spPr>
      </p:pic>
      <p:pic>
        <p:nvPicPr>
          <p:cNvPr id="17" name="Imagen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79180" y="4048416"/>
            <a:ext cx="2477192" cy="2579461"/>
          </a:xfrm>
          <a:prstGeom prst="rect">
            <a:avLst/>
          </a:prstGeom>
        </p:spPr>
      </p:pic>
      <p:pic>
        <p:nvPicPr>
          <p:cNvPr id="18" name="Imagen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79181" y="1599828"/>
            <a:ext cx="2570082" cy="2409451"/>
          </a:xfrm>
          <a:prstGeom prst="rect">
            <a:avLst/>
          </a:prstGeom>
        </p:spPr>
      </p:pic>
      <p:pic>
        <p:nvPicPr>
          <p:cNvPr id="20" name="Imagen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76824" y="1599828"/>
            <a:ext cx="2570081" cy="2409451"/>
          </a:xfrm>
          <a:prstGeom prst="rect">
            <a:avLst/>
          </a:prstGeom>
        </p:spPr>
      </p:pic>
      <p:sp>
        <p:nvSpPr>
          <p:cNvPr id="21" name="Elipse 20"/>
          <p:cNvSpPr/>
          <p:nvPr/>
        </p:nvSpPr>
        <p:spPr>
          <a:xfrm>
            <a:off x="8868229" y="5094514"/>
            <a:ext cx="1567542" cy="9923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411066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circle(in)">
                                      <p:cBhvr>
                                        <p:cTn id="3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8268" y="4646291"/>
            <a:ext cx="2316074" cy="1866835"/>
          </a:xfrm>
          <a:prstGeom prst="rect">
            <a:avLst/>
          </a:prstGeom>
        </p:spPr>
      </p:pic>
      <p:pic>
        <p:nvPicPr>
          <p:cNvPr id="22" name="Imagen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7828" y="4646292"/>
            <a:ext cx="2316074" cy="1866835"/>
          </a:xfrm>
          <a:prstGeom prst="rect">
            <a:avLst/>
          </a:prstGeom>
        </p:spPr>
      </p:pic>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5"/>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Estrategia numérica</a:t>
            </a:r>
            <a:b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Detección de flancos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ormAutofit/>
          </a:bodyPr>
          <a:lstStyle/>
          <a:p>
            <a:pPr algn="just"/>
            <a:r>
              <a:rPr lang="es-UY" sz="2400" dirty="0" smtClean="0">
                <a:latin typeface="3ds Light" panose="02000503020000020004" pitchFamily="2" charset="0"/>
              </a:rPr>
              <a:t>Puntos característicos</a:t>
            </a:r>
            <a:endParaRPr lang="es-UY" sz="20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27</a:t>
            </a:fld>
            <a:endParaRPr lang="en-US" sz="1400" dirty="0">
              <a:solidFill>
                <a:schemeClr val="bg1"/>
              </a:solidFill>
            </a:endParaRPr>
          </a:p>
        </p:txBody>
      </p:sp>
      <p:pic>
        <p:nvPicPr>
          <p:cNvPr id="13" name="Imagen 12"/>
          <p:cNvPicPr>
            <a:picLocks noChangeAspect="1"/>
          </p:cNvPicPr>
          <p:nvPr/>
        </p:nvPicPr>
        <p:blipFill>
          <a:blip r:embed="rId6"/>
          <a:stretch>
            <a:fillRect/>
          </a:stretch>
        </p:blipFill>
        <p:spPr>
          <a:xfrm>
            <a:off x="-11677" y="2424657"/>
            <a:ext cx="2437521" cy="2804066"/>
          </a:xfrm>
          <a:prstGeom prst="rect">
            <a:avLst/>
          </a:prstGeom>
        </p:spPr>
      </p:pic>
      <p:pic>
        <p:nvPicPr>
          <p:cNvPr id="16" name="Imagen 15"/>
          <p:cNvPicPr>
            <a:picLocks noChangeAspect="1"/>
          </p:cNvPicPr>
          <p:nvPr/>
        </p:nvPicPr>
        <p:blipFill>
          <a:blip r:embed="rId7"/>
          <a:stretch>
            <a:fillRect/>
          </a:stretch>
        </p:blipFill>
        <p:spPr>
          <a:xfrm>
            <a:off x="4813337" y="2409693"/>
            <a:ext cx="2437521" cy="2804066"/>
          </a:xfrm>
          <a:prstGeom prst="rect">
            <a:avLst/>
          </a:prstGeom>
        </p:spPr>
      </p:pic>
      <p:pic>
        <p:nvPicPr>
          <p:cNvPr id="21" name="Imagen 20"/>
          <p:cNvPicPr>
            <a:picLocks noChangeAspect="1"/>
          </p:cNvPicPr>
          <p:nvPr/>
        </p:nvPicPr>
        <p:blipFill>
          <a:blip r:embed="rId8"/>
          <a:stretch>
            <a:fillRect/>
          </a:stretch>
        </p:blipFill>
        <p:spPr>
          <a:xfrm>
            <a:off x="7800711" y="4884451"/>
            <a:ext cx="1593574" cy="584068"/>
          </a:xfrm>
          <a:prstGeom prst="rect">
            <a:avLst/>
          </a:prstGeom>
        </p:spPr>
      </p:pic>
      <p:grpSp>
        <p:nvGrpSpPr>
          <p:cNvPr id="40" name="Grupo 39"/>
          <p:cNvGrpSpPr/>
          <p:nvPr/>
        </p:nvGrpSpPr>
        <p:grpSpPr>
          <a:xfrm>
            <a:off x="2514931" y="3396068"/>
            <a:ext cx="2220996" cy="1250224"/>
            <a:chOff x="2514931" y="3396068"/>
            <a:chExt cx="2220996" cy="1250224"/>
          </a:xfrm>
        </p:grpSpPr>
        <p:cxnSp>
          <p:nvCxnSpPr>
            <p:cNvPr id="28" name="Conector recto de flecha 27"/>
            <p:cNvCxnSpPr/>
            <p:nvPr/>
          </p:nvCxnSpPr>
          <p:spPr>
            <a:xfrm>
              <a:off x="2514931" y="3543631"/>
              <a:ext cx="962935" cy="0"/>
            </a:xfrm>
            <a:prstGeom prst="straightConnector1">
              <a:avLst/>
            </a:prstGeom>
            <a:ln w="38100">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9" name="O 28"/>
            <p:cNvSpPr/>
            <p:nvPr/>
          </p:nvSpPr>
          <p:spPr>
            <a:xfrm>
              <a:off x="3477866" y="3396068"/>
              <a:ext cx="295126" cy="295126"/>
            </a:xfrm>
            <a:prstGeom prst="flowChartOr">
              <a:avLst/>
            </a:prstGeom>
            <a:solidFill>
              <a:schemeClr val="accent1">
                <a:lumMod val="60000"/>
                <a:lumOff val="40000"/>
              </a:schemeClr>
            </a:solidFill>
            <a:ln>
              <a:solidFill>
                <a:schemeClr val="accent1">
                  <a:lumMod val="50000"/>
                </a:schemeClr>
              </a:solid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s-UY"/>
            </a:p>
          </p:txBody>
        </p:sp>
        <p:cxnSp>
          <p:nvCxnSpPr>
            <p:cNvPr id="31" name="Conector recto de flecha 30"/>
            <p:cNvCxnSpPr/>
            <p:nvPr/>
          </p:nvCxnSpPr>
          <p:spPr>
            <a:xfrm>
              <a:off x="3772992" y="3543631"/>
              <a:ext cx="962935" cy="0"/>
            </a:xfrm>
            <a:prstGeom prst="straightConnector1">
              <a:avLst/>
            </a:prstGeom>
            <a:ln w="38100">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flipH="1" flipV="1">
              <a:off x="3620849" y="3696032"/>
              <a:ext cx="774" cy="950260"/>
            </a:xfrm>
            <a:prstGeom prst="straightConnector1">
              <a:avLst/>
            </a:prstGeom>
            <a:ln w="38100">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nvGrpSpPr>
          <p:cNvPr id="41" name="Grupo 40"/>
          <p:cNvGrpSpPr/>
          <p:nvPr/>
        </p:nvGrpSpPr>
        <p:grpSpPr>
          <a:xfrm>
            <a:off x="7429031" y="3405706"/>
            <a:ext cx="2220996" cy="1250224"/>
            <a:chOff x="2514931" y="3396068"/>
            <a:chExt cx="2220996" cy="1250224"/>
          </a:xfrm>
        </p:grpSpPr>
        <p:cxnSp>
          <p:nvCxnSpPr>
            <p:cNvPr id="42" name="Conector recto de flecha 41"/>
            <p:cNvCxnSpPr/>
            <p:nvPr/>
          </p:nvCxnSpPr>
          <p:spPr>
            <a:xfrm>
              <a:off x="2514931" y="3543631"/>
              <a:ext cx="962935" cy="0"/>
            </a:xfrm>
            <a:prstGeom prst="straightConnector1">
              <a:avLst/>
            </a:prstGeom>
            <a:ln w="38100">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3" name="O 42"/>
            <p:cNvSpPr/>
            <p:nvPr/>
          </p:nvSpPr>
          <p:spPr>
            <a:xfrm>
              <a:off x="3477866" y="3396068"/>
              <a:ext cx="295126" cy="295126"/>
            </a:xfrm>
            <a:prstGeom prst="flowChartOr">
              <a:avLst/>
            </a:prstGeom>
            <a:solidFill>
              <a:schemeClr val="accent1">
                <a:lumMod val="60000"/>
                <a:lumOff val="40000"/>
              </a:schemeClr>
            </a:solidFill>
            <a:ln>
              <a:solidFill>
                <a:schemeClr val="accent1">
                  <a:lumMod val="50000"/>
                </a:schemeClr>
              </a:solidFill>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s-UY"/>
            </a:p>
          </p:txBody>
        </p:sp>
        <p:cxnSp>
          <p:nvCxnSpPr>
            <p:cNvPr id="44" name="Conector recto de flecha 43"/>
            <p:cNvCxnSpPr/>
            <p:nvPr/>
          </p:nvCxnSpPr>
          <p:spPr>
            <a:xfrm>
              <a:off x="3772992" y="3543631"/>
              <a:ext cx="962935" cy="0"/>
            </a:xfrm>
            <a:prstGeom prst="straightConnector1">
              <a:avLst/>
            </a:prstGeom>
            <a:ln w="38100">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flipH="1" flipV="1">
              <a:off x="3620849" y="3696032"/>
              <a:ext cx="774" cy="950260"/>
            </a:xfrm>
            <a:prstGeom prst="straightConnector1">
              <a:avLst/>
            </a:prstGeom>
            <a:ln w="38100">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pic>
        <p:nvPicPr>
          <p:cNvPr id="46" name="Imagen 45"/>
          <p:cNvPicPr>
            <a:picLocks noChangeAspect="1"/>
          </p:cNvPicPr>
          <p:nvPr/>
        </p:nvPicPr>
        <p:blipFill>
          <a:blip r:embed="rId6"/>
          <a:stretch>
            <a:fillRect/>
          </a:stretch>
        </p:blipFill>
        <p:spPr>
          <a:xfrm>
            <a:off x="9721752" y="2424657"/>
            <a:ext cx="2437521" cy="2804066"/>
          </a:xfrm>
          <a:prstGeom prst="rect">
            <a:avLst/>
          </a:prstGeom>
        </p:spPr>
      </p:pic>
      <p:pic>
        <p:nvPicPr>
          <p:cNvPr id="47" name="Imagen 46"/>
          <p:cNvPicPr>
            <a:picLocks noChangeAspect="1"/>
          </p:cNvPicPr>
          <p:nvPr/>
        </p:nvPicPr>
        <p:blipFill>
          <a:blip r:embed="rId8"/>
          <a:stretch>
            <a:fillRect/>
          </a:stretch>
        </p:blipFill>
        <p:spPr>
          <a:xfrm>
            <a:off x="10418479" y="3496742"/>
            <a:ext cx="1230448" cy="450977"/>
          </a:xfrm>
          <a:prstGeom prst="rect">
            <a:avLst/>
          </a:prstGeom>
        </p:spPr>
      </p:pic>
    </p:spTree>
    <p:extLst>
      <p:ext uri="{BB962C8B-B14F-4D97-AF65-F5344CB8AC3E}">
        <p14:creationId xmlns:p14="http://schemas.microsoft.com/office/powerpoint/2010/main" val="719750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870">
                                          <p:stCondLst>
                                            <p:cond delay="0"/>
                                          </p:stCondLst>
                                        </p:cTn>
                                        <p:tgtEl>
                                          <p:spTgt spid="47"/>
                                        </p:tgtEl>
                                      </p:cBhvr>
                                    </p:animEffect>
                                    <p:anim calcmode="lin" valueType="num">
                                      <p:cBhvr>
                                        <p:cTn id="8" dur="2733"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47"/>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47"/>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47"/>
                                        </p:tgtEl>
                                        <p:attrNameLst>
                                          <p:attrName>ppt_y</p:attrName>
                                        </p:attrNameLst>
                                      </p:cBhvr>
                                      <p:tavLst>
                                        <p:tav tm="0" fmla="#ppt_y-sin(pi*$)/81">
                                          <p:val>
                                            <p:fltVal val="0"/>
                                          </p:val>
                                        </p:tav>
                                        <p:tav tm="100000">
                                          <p:val>
                                            <p:fltVal val="1"/>
                                          </p:val>
                                        </p:tav>
                                      </p:tavLst>
                                    </p:anim>
                                    <p:animScale>
                                      <p:cBhvr>
                                        <p:cTn id="13" dur="39">
                                          <p:stCondLst>
                                            <p:cond delay="975"/>
                                          </p:stCondLst>
                                        </p:cTn>
                                        <p:tgtEl>
                                          <p:spTgt spid="47"/>
                                        </p:tgtEl>
                                      </p:cBhvr>
                                      <p:to x="100000" y="60000"/>
                                    </p:animScale>
                                    <p:animScale>
                                      <p:cBhvr>
                                        <p:cTn id="14" dur="249" decel="50000">
                                          <p:stCondLst>
                                            <p:cond delay="1014"/>
                                          </p:stCondLst>
                                        </p:cTn>
                                        <p:tgtEl>
                                          <p:spTgt spid="47"/>
                                        </p:tgtEl>
                                      </p:cBhvr>
                                      <p:to x="100000" y="100000"/>
                                    </p:animScale>
                                    <p:animScale>
                                      <p:cBhvr>
                                        <p:cTn id="15" dur="39">
                                          <p:stCondLst>
                                            <p:cond delay="1968"/>
                                          </p:stCondLst>
                                        </p:cTn>
                                        <p:tgtEl>
                                          <p:spTgt spid="47"/>
                                        </p:tgtEl>
                                      </p:cBhvr>
                                      <p:to x="100000" y="80000"/>
                                    </p:animScale>
                                    <p:animScale>
                                      <p:cBhvr>
                                        <p:cTn id="16" dur="249" decel="50000">
                                          <p:stCondLst>
                                            <p:cond delay="2007"/>
                                          </p:stCondLst>
                                        </p:cTn>
                                        <p:tgtEl>
                                          <p:spTgt spid="47"/>
                                        </p:tgtEl>
                                      </p:cBhvr>
                                      <p:to x="100000" y="100000"/>
                                    </p:animScale>
                                    <p:animScale>
                                      <p:cBhvr>
                                        <p:cTn id="17" dur="39">
                                          <p:stCondLst>
                                            <p:cond delay="2463"/>
                                          </p:stCondLst>
                                        </p:cTn>
                                        <p:tgtEl>
                                          <p:spTgt spid="47"/>
                                        </p:tgtEl>
                                      </p:cBhvr>
                                      <p:to x="100000" y="90000"/>
                                    </p:animScale>
                                    <p:animScale>
                                      <p:cBhvr>
                                        <p:cTn id="18" dur="249" decel="50000">
                                          <p:stCondLst>
                                            <p:cond delay="2502"/>
                                          </p:stCondLst>
                                        </p:cTn>
                                        <p:tgtEl>
                                          <p:spTgt spid="47"/>
                                        </p:tgtEl>
                                      </p:cBhvr>
                                      <p:to x="100000" y="100000"/>
                                    </p:animScale>
                                    <p:animScale>
                                      <p:cBhvr>
                                        <p:cTn id="19" dur="39">
                                          <p:stCondLst>
                                            <p:cond delay="2712"/>
                                          </p:stCondLst>
                                        </p:cTn>
                                        <p:tgtEl>
                                          <p:spTgt spid="47"/>
                                        </p:tgtEl>
                                      </p:cBhvr>
                                      <p:to x="100000" y="95000"/>
                                    </p:animScale>
                                    <p:animScale>
                                      <p:cBhvr>
                                        <p:cTn id="20" dur="249" decel="50000">
                                          <p:stCondLst>
                                            <p:cond delay="2751"/>
                                          </p:stCondLst>
                                        </p:cTn>
                                        <p:tgtEl>
                                          <p:spTgt spid="47"/>
                                        </p:tgtEl>
                                      </p:cBhvr>
                                      <p:to x="100000" y="100000"/>
                                    </p:animScale>
                                  </p:childTnLst>
                                </p:cTn>
                              </p:par>
                            </p:childTnLst>
                          </p:cTn>
                        </p:par>
                        <p:par>
                          <p:cTn id="21" fill="hold">
                            <p:stCondLst>
                              <p:cond delay="3000"/>
                            </p:stCondLst>
                            <p:childTnLst>
                              <p:par>
                                <p:cTn id="22" presetID="32" presetClass="emph" presetSubtype="0" repeatCount="4000" fill="hold" nodeType="afterEffect">
                                  <p:stCondLst>
                                    <p:cond delay="0"/>
                                  </p:stCondLst>
                                  <p:childTnLst>
                                    <p:animRot by="120000">
                                      <p:cBhvr>
                                        <p:cTn id="23" dur="100" fill="hold">
                                          <p:stCondLst>
                                            <p:cond delay="0"/>
                                          </p:stCondLst>
                                        </p:cTn>
                                        <p:tgtEl>
                                          <p:spTgt spid="47"/>
                                        </p:tgtEl>
                                        <p:attrNameLst>
                                          <p:attrName>r</p:attrName>
                                        </p:attrNameLst>
                                      </p:cBhvr>
                                    </p:animRot>
                                    <p:animRot by="-240000">
                                      <p:cBhvr>
                                        <p:cTn id="24" dur="200" fill="hold">
                                          <p:stCondLst>
                                            <p:cond delay="200"/>
                                          </p:stCondLst>
                                        </p:cTn>
                                        <p:tgtEl>
                                          <p:spTgt spid="47"/>
                                        </p:tgtEl>
                                        <p:attrNameLst>
                                          <p:attrName>r</p:attrName>
                                        </p:attrNameLst>
                                      </p:cBhvr>
                                    </p:animRot>
                                    <p:animRot by="240000">
                                      <p:cBhvr>
                                        <p:cTn id="25" dur="200" fill="hold">
                                          <p:stCondLst>
                                            <p:cond delay="400"/>
                                          </p:stCondLst>
                                        </p:cTn>
                                        <p:tgtEl>
                                          <p:spTgt spid="47"/>
                                        </p:tgtEl>
                                        <p:attrNameLst>
                                          <p:attrName>r</p:attrName>
                                        </p:attrNameLst>
                                      </p:cBhvr>
                                    </p:animRot>
                                    <p:animRot by="-240000">
                                      <p:cBhvr>
                                        <p:cTn id="26" dur="200" fill="hold">
                                          <p:stCondLst>
                                            <p:cond delay="600"/>
                                          </p:stCondLst>
                                        </p:cTn>
                                        <p:tgtEl>
                                          <p:spTgt spid="47"/>
                                        </p:tgtEl>
                                        <p:attrNameLst>
                                          <p:attrName>r</p:attrName>
                                        </p:attrNameLst>
                                      </p:cBhvr>
                                    </p:animRot>
                                    <p:animRot by="120000">
                                      <p:cBhvr>
                                        <p:cTn id="27" dur="200" fill="hold">
                                          <p:stCondLst>
                                            <p:cond delay="800"/>
                                          </p:stCondLst>
                                        </p:cTn>
                                        <p:tgtEl>
                                          <p:spTgt spid="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Muestra</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pic>
        <p:nvPicPr>
          <p:cNvPr id="2" name="Marcador de contenido 1">
            <a:hlinkClick r:id="rId5"/>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869303" y="1825625"/>
            <a:ext cx="4453394" cy="4351338"/>
          </a:xfrm>
        </p:spPr>
      </p:pic>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28</a:t>
            </a:fld>
            <a:endParaRPr lang="en-US" sz="1400" dirty="0">
              <a:solidFill>
                <a:schemeClr val="bg1"/>
              </a:solidFill>
            </a:endParaRPr>
          </a:p>
        </p:txBody>
      </p:sp>
    </p:spTree>
    <p:extLst>
      <p:ext uri="{BB962C8B-B14F-4D97-AF65-F5344CB8AC3E}">
        <p14:creationId xmlns:p14="http://schemas.microsoft.com/office/powerpoint/2010/main" val="220912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Enlaces de </a:t>
            </a:r>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interés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29</a:t>
            </a:fld>
            <a:endParaRPr lang="en-US" sz="1400" dirty="0">
              <a:solidFill>
                <a:schemeClr val="bg1"/>
              </a:solidFill>
            </a:endParaRPr>
          </a:p>
        </p:txBody>
      </p:sp>
      <p:sp>
        <p:nvSpPr>
          <p:cNvPr id="6" name="Marcador de contenido 5"/>
          <p:cNvSpPr>
            <a:spLocks noGrp="1"/>
          </p:cNvSpPr>
          <p:nvPr>
            <p:ph idx="1"/>
          </p:nvPr>
        </p:nvSpPr>
        <p:spPr/>
        <p:txBody>
          <a:bodyPr>
            <a:normAutofit/>
          </a:bodyPr>
          <a:lstStyle/>
          <a:p>
            <a:r>
              <a:rPr lang="en-US" sz="2400" b="1" dirty="0" smtClean="0">
                <a:latin typeface="3ds Light" panose="02000503020000020004" pitchFamily="2" charset="0"/>
                <a:hlinkClick r:id="rId5"/>
              </a:rPr>
              <a:t>Visualizing </a:t>
            </a:r>
            <a:r>
              <a:rPr lang="en-US" sz="2400" b="1" dirty="0">
                <a:latin typeface="3ds Light" panose="02000503020000020004" pitchFamily="2" charset="0"/>
                <a:hlinkClick r:id="rId5"/>
              </a:rPr>
              <a:t>and Understanding Deep </a:t>
            </a:r>
            <a:r>
              <a:rPr lang="en-US" sz="2400" b="1" dirty="0" smtClean="0">
                <a:latin typeface="3ds Light" panose="02000503020000020004" pitchFamily="2" charset="0"/>
                <a:hlinkClick r:id="rId5"/>
              </a:rPr>
              <a:t>Neural </a:t>
            </a:r>
            <a:r>
              <a:rPr lang="en-US" sz="2400" b="1" dirty="0">
                <a:latin typeface="3ds Light" panose="02000503020000020004" pitchFamily="2" charset="0"/>
                <a:hlinkClick r:id="rId5"/>
              </a:rPr>
              <a:t>Networks by Matt </a:t>
            </a:r>
            <a:r>
              <a:rPr lang="en-US" sz="2400" b="1" dirty="0" err="1" smtClean="0">
                <a:latin typeface="3ds Light" panose="02000503020000020004" pitchFamily="2" charset="0"/>
                <a:hlinkClick r:id="rId5"/>
              </a:rPr>
              <a:t>Zeiler</a:t>
            </a:r>
            <a:endParaRPr lang="en-US" sz="2400" b="1" dirty="0" smtClean="0">
              <a:latin typeface="3ds Light" panose="02000503020000020004" pitchFamily="2" charset="0"/>
            </a:endParaRPr>
          </a:p>
          <a:p>
            <a:pPr lvl="1" algn="just"/>
            <a:r>
              <a:rPr lang="es-ES" sz="1600" dirty="0" smtClean="0">
                <a:latin typeface="3ds Light" panose="02000503020000020004" pitchFamily="2" charset="0"/>
              </a:rPr>
              <a:t>“Matthew </a:t>
            </a:r>
            <a:r>
              <a:rPr lang="es-ES" sz="1600" dirty="0" err="1">
                <a:latin typeface="3ds Light" panose="02000503020000020004" pitchFamily="2" charset="0"/>
              </a:rPr>
              <a:t>Zeiler</a:t>
            </a:r>
            <a:r>
              <a:rPr lang="es-ES" sz="1600" dirty="0">
                <a:latin typeface="3ds Light" panose="02000503020000020004" pitchFamily="2" charset="0"/>
              </a:rPr>
              <a:t>, PhD, Fundador y CEO de </a:t>
            </a:r>
            <a:r>
              <a:rPr lang="es-ES" sz="1600" dirty="0" err="1">
                <a:latin typeface="3ds Light" panose="02000503020000020004" pitchFamily="2" charset="0"/>
              </a:rPr>
              <a:t>Clarifai</a:t>
            </a:r>
            <a:r>
              <a:rPr lang="es-ES" sz="1600" dirty="0">
                <a:latin typeface="3ds Light" panose="02000503020000020004" pitchFamily="2" charset="0"/>
              </a:rPr>
              <a:t> </a:t>
            </a:r>
            <a:r>
              <a:rPr lang="es-ES" sz="1600" dirty="0" smtClean="0">
                <a:latin typeface="3ds Light" panose="02000503020000020004" pitchFamily="2" charset="0"/>
              </a:rPr>
              <a:t>Inc., </a:t>
            </a:r>
            <a:r>
              <a:rPr lang="es-ES" sz="1600" dirty="0">
                <a:latin typeface="3ds Light" panose="02000503020000020004" pitchFamily="2" charset="0"/>
              </a:rPr>
              <a:t>habla sobre las grandes redes neuronales </a:t>
            </a:r>
            <a:r>
              <a:rPr lang="es-ES" sz="1600" dirty="0" err="1">
                <a:latin typeface="3ds Light" panose="02000503020000020004" pitchFamily="2" charset="0"/>
              </a:rPr>
              <a:t>convolucionales</a:t>
            </a:r>
            <a:r>
              <a:rPr lang="es-ES" sz="1600" dirty="0">
                <a:latin typeface="3ds Light" panose="02000503020000020004" pitchFamily="2" charset="0"/>
              </a:rPr>
              <a:t>. Estas redes han demostrado recientemente un impresionante rendimiento de reconocimiento de objetos que hace posibles las aplicaciones del mundo real. Sin embargo, no había una comprensión clara de por qué funcionan tan bien o cómo podrían mejorarse. En esta charla, </a:t>
            </a:r>
            <a:r>
              <a:rPr lang="es-ES" sz="1600" dirty="0" err="1">
                <a:latin typeface="3ds Light" panose="02000503020000020004" pitchFamily="2" charset="0"/>
              </a:rPr>
              <a:t>Matt</a:t>
            </a:r>
            <a:r>
              <a:rPr lang="es-ES" sz="1600" dirty="0">
                <a:latin typeface="3ds Light" panose="02000503020000020004" pitchFamily="2" charset="0"/>
              </a:rPr>
              <a:t> cubre una técnica de visualización novedosa que brinda información sobre la función de las capas de características intermedias y el funcionamiento del clasificador general. Utilizadas en una función de diagnóstico, estas visualizaciones nos permiten encontrar arquitecturas de modelos que funcionan muy bien</a:t>
            </a:r>
            <a:r>
              <a:rPr lang="es-ES" sz="1600" dirty="0" smtClean="0">
                <a:latin typeface="3ds Light" panose="02000503020000020004" pitchFamily="2" charset="0"/>
              </a:rPr>
              <a:t>.”</a:t>
            </a:r>
            <a:endParaRPr lang="en-US" sz="1600" dirty="0" smtClean="0">
              <a:latin typeface="3ds Light" panose="02000503020000020004" pitchFamily="2" charset="0"/>
            </a:endParaRPr>
          </a:p>
          <a:p>
            <a:r>
              <a:rPr lang="en-US" sz="2400" b="1" dirty="0" smtClean="0">
                <a:latin typeface="3ds Light" panose="02000503020000020004" pitchFamily="2" charset="0"/>
                <a:hlinkClick r:id="rId6"/>
              </a:rPr>
              <a:t>Illustrated-10-cnn-architectures</a:t>
            </a:r>
            <a:r>
              <a:rPr lang="en-US" sz="2400" b="1" dirty="0">
                <a:latin typeface="3ds Light" panose="02000503020000020004" pitchFamily="2" charset="0"/>
              </a:rPr>
              <a:t>: </a:t>
            </a:r>
            <a:r>
              <a:rPr lang="en-US" sz="2400" dirty="0">
                <a:latin typeface="3ds Light" panose="02000503020000020004" pitchFamily="2" charset="0"/>
              </a:rPr>
              <a:t>A compiled </a:t>
            </a:r>
            <a:r>
              <a:rPr lang="en-US" sz="2400" dirty="0" err="1">
                <a:latin typeface="3ds Light" panose="02000503020000020004" pitchFamily="2" charset="0"/>
              </a:rPr>
              <a:t>visualisation</a:t>
            </a:r>
            <a:r>
              <a:rPr lang="en-US" sz="2400" dirty="0">
                <a:latin typeface="3ds Light" panose="02000503020000020004" pitchFamily="2" charset="0"/>
              </a:rPr>
              <a:t> of the common convolutional neural </a:t>
            </a:r>
            <a:r>
              <a:rPr lang="en-US" sz="2400" dirty="0" smtClean="0">
                <a:latin typeface="3ds Light" panose="02000503020000020004" pitchFamily="2" charset="0"/>
              </a:rPr>
              <a:t>networks</a:t>
            </a:r>
          </a:p>
          <a:p>
            <a:pPr lvl="1"/>
            <a:r>
              <a:rPr lang="en-US" sz="1600" dirty="0" err="1" smtClean="0">
                <a:latin typeface="3ds Light" panose="02000503020000020004" pitchFamily="2" charset="0"/>
              </a:rPr>
              <a:t>Una</a:t>
            </a:r>
            <a:r>
              <a:rPr lang="en-US" sz="1600" dirty="0" smtClean="0">
                <a:latin typeface="3ds Light" panose="02000503020000020004" pitchFamily="2" charset="0"/>
              </a:rPr>
              <a:t> </a:t>
            </a:r>
            <a:r>
              <a:rPr lang="en-US" sz="1600" dirty="0" err="1" smtClean="0">
                <a:latin typeface="3ds Light" panose="02000503020000020004" pitchFamily="2" charset="0"/>
              </a:rPr>
              <a:t>comparación</a:t>
            </a:r>
            <a:r>
              <a:rPr lang="en-US" sz="1600" dirty="0" smtClean="0">
                <a:latin typeface="3ds Light" panose="02000503020000020004" pitchFamily="2" charset="0"/>
              </a:rPr>
              <a:t> </a:t>
            </a:r>
            <a:r>
              <a:rPr lang="en-US" sz="1600" dirty="0" err="1" smtClean="0">
                <a:latin typeface="3ds Light" panose="02000503020000020004" pitchFamily="2" charset="0"/>
              </a:rPr>
              <a:t>hecha</a:t>
            </a:r>
            <a:r>
              <a:rPr lang="en-US" sz="1600" dirty="0" smtClean="0">
                <a:latin typeface="3ds Light" panose="02000503020000020004" pitchFamily="2" charset="0"/>
              </a:rPr>
              <a:t> </a:t>
            </a:r>
            <a:r>
              <a:rPr lang="en-US" sz="1600" dirty="0" err="1" smtClean="0">
                <a:latin typeface="3ds Light" panose="02000503020000020004" pitchFamily="2" charset="0"/>
              </a:rPr>
              <a:t>por</a:t>
            </a:r>
            <a:r>
              <a:rPr lang="en-US" sz="1600" dirty="0" smtClean="0">
                <a:latin typeface="3ds Light" panose="02000503020000020004" pitchFamily="2" charset="0"/>
              </a:rPr>
              <a:t> el </a:t>
            </a:r>
            <a:r>
              <a:rPr lang="en-US" sz="1600" dirty="0" err="1" smtClean="0">
                <a:latin typeface="3ds Light" panose="02000503020000020004" pitchFamily="2" charset="0"/>
              </a:rPr>
              <a:t>usuario</a:t>
            </a:r>
            <a:r>
              <a:rPr lang="en-US" sz="1600" dirty="0" smtClean="0">
                <a:latin typeface="3ds Light" panose="02000503020000020004" pitchFamily="2" charset="0"/>
              </a:rPr>
              <a:t> </a:t>
            </a:r>
            <a:r>
              <a:rPr lang="en-US" sz="1600" dirty="0" err="1" smtClean="0">
                <a:latin typeface="3ds Light" panose="02000503020000020004" pitchFamily="2" charset="0"/>
              </a:rPr>
              <a:t>Raimi</a:t>
            </a:r>
            <a:r>
              <a:rPr lang="en-US" sz="1600" dirty="0" smtClean="0">
                <a:latin typeface="3ds Light" panose="02000503020000020004" pitchFamily="2" charset="0"/>
              </a:rPr>
              <a:t> </a:t>
            </a:r>
            <a:r>
              <a:rPr lang="en-US" sz="1600" dirty="0">
                <a:latin typeface="3ds Light" panose="02000503020000020004" pitchFamily="2" charset="0"/>
              </a:rPr>
              <a:t>Karim, </a:t>
            </a:r>
            <a:r>
              <a:rPr lang="en-US" sz="1600" dirty="0" smtClean="0">
                <a:latin typeface="3ds Light" panose="02000503020000020004" pitchFamily="2" charset="0"/>
              </a:rPr>
              <a:t>en 2019, en </a:t>
            </a:r>
            <a:r>
              <a:rPr lang="en-US" sz="1600" dirty="0" err="1" smtClean="0">
                <a:latin typeface="3ds Light" panose="02000503020000020004" pitchFamily="2" charset="0"/>
              </a:rPr>
              <a:t>cuanto</a:t>
            </a:r>
            <a:r>
              <a:rPr lang="en-US" sz="1600" dirty="0" smtClean="0">
                <a:latin typeface="3ds Light" panose="02000503020000020004" pitchFamily="2" charset="0"/>
              </a:rPr>
              <a:t> a </a:t>
            </a:r>
            <a:r>
              <a:rPr lang="en-US" sz="1600" dirty="0" err="1" smtClean="0">
                <a:latin typeface="3ds Light" panose="02000503020000020004" pitchFamily="2" charset="0"/>
              </a:rPr>
              <a:t>las</a:t>
            </a:r>
            <a:r>
              <a:rPr lang="en-US" sz="1600" dirty="0" smtClean="0">
                <a:latin typeface="3ds Light" panose="02000503020000020004" pitchFamily="2" charset="0"/>
              </a:rPr>
              <a:t> </a:t>
            </a:r>
            <a:r>
              <a:rPr lang="en-US" sz="1600" dirty="0" err="1">
                <a:latin typeface="3ds Light" panose="02000503020000020004" pitchFamily="2" charset="0"/>
              </a:rPr>
              <a:t>estrategias</a:t>
            </a:r>
            <a:r>
              <a:rPr lang="en-US" sz="1600" dirty="0">
                <a:latin typeface="3ds Light" panose="02000503020000020004" pitchFamily="2" charset="0"/>
              </a:rPr>
              <a:t> </a:t>
            </a:r>
            <a:r>
              <a:rPr lang="en-US" sz="1600" dirty="0" err="1" smtClean="0">
                <a:latin typeface="3ds Light" panose="02000503020000020004" pitchFamily="2" charset="0"/>
              </a:rPr>
              <a:t>más</a:t>
            </a:r>
            <a:r>
              <a:rPr lang="en-US" sz="1600" dirty="0" smtClean="0">
                <a:latin typeface="3ds Light" panose="02000503020000020004" pitchFamily="2" charset="0"/>
              </a:rPr>
              <a:t> </a:t>
            </a:r>
            <a:r>
              <a:rPr lang="en-US" sz="1600" dirty="0" err="1" smtClean="0">
                <a:latin typeface="3ds Light" panose="02000503020000020004" pitchFamily="2" charset="0"/>
              </a:rPr>
              <a:t>utilizadas</a:t>
            </a:r>
            <a:r>
              <a:rPr lang="en-US" sz="1600" dirty="0" smtClean="0">
                <a:latin typeface="3ds Light" panose="02000503020000020004" pitchFamily="2" charset="0"/>
              </a:rPr>
              <a:t> de </a:t>
            </a:r>
            <a:r>
              <a:rPr lang="en-US" sz="1600" dirty="0" err="1" smtClean="0">
                <a:latin typeface="3ds Light" panose="02000503020000020004" pitchFamily="2" charset="0"/>
              </a:rPr>
              <a:t>redes</a:t>
            </a:r>
            <a:r>
              <a:rPr lang="en-US" sz="1600" dirty="0" smtClean="0">
                <a:latin typeface="3ds Light" panose="02000503020000020004" pitchFamily="2" charset="0"/>
              </a:rPr>
              <a:t> </a:t>
            </a:r>
            <a:r>
              <a:rPr lang="en-US" sz="1600" dirty="0" err="1" smtClean="0">
                <a:latin typeface="3ds Light" panose="02000503020000020004" pitchFamily="2" charset="0"/>
              </a:rPr>
              <a:t>neuronales</a:t>
            </a:r>
            <a:r>
              <a:rPr lang="en-US" sz="1600" dirty="0">
                <a:latin typeface="3ds Light" panose="02000503020000020004" pitchFamily="2" charset="0"/>
              </a:rPr>
              <a:t> </a:t>
            </a:r>
            <a:r>
              <a:rPr lang="en-US" sz="1600" dirty="0" smtClean="0">
                <a:latin typeface="3ds Light" panose="02000503020000020004" pitchFamily="2" charset="0"/>
              </a:rPr>
              <a:t>(CNN) para la </a:t>
            </a:r>
            <a:r>
              <a:rPr lang="en-US" sz="1600" dirty="0" err="1" smtClean="0">
                <a:latin typeface="3ds Light" panose="02000503020000020004" pitchFamily="2" charset="0"/>
              </a:rPr>
              <a:t>clasificación</a:t>
            </a:r>
            <a:r>
              <a:rPr lang="en-US" sz="1600" dirty="0" smtClean="0">
                <a:latin typeface="3ds Light" panose="02000503020000020004" pitchFamily="2" charset="0"/>
              </a:rPr>
              <a:t> de </a:t>
            </a:r>
            <a:r>
              <a:rPr lang="en-US" sz="1600" dirty="0" err="1" smtClean="0">
                <a:latin typeface="3ds Light" panose="02000503020000020004" pitchFamily="2" charset="0"/>
              </a:rPr>
              <a:t>objetos</a:t>
            </a:r>
            <a:r>
              <a:rPr lang="en-US" sz="1600" dirty="0" smtClean="0">
                <a:latin typeface="3ds Light" panose="02000503020000020004" pitchFamily="2" charset="0"/>
              </a:rPr>
              <a:t> en </a:t>
            </a:r>
            <a:r>
              <a:rPr lang="en-US" sz="1600" dirty="0" err="1" smtClean="0">
                <a:latin typeface="3ds Light" panose="02000503020000020004" pitchFamily="2" charset="0"/>
              </a:rPr>
              <a:t>imágenes</a:t>
            </a:r>
            <a:r>
              <a:rPr lang="en-US" sz="1600" dirty="0" smtClean="0">
                <a:latin typeface="3ds Light" panose="02000503020000020004" pitchFamily="2" charset="0"/>
              </a:rPr>
              <a:t>. </a:t>
            </a:r>
            <a:r>
              <a:rPr lang="en-US" sz="1600" dirty="0" err="1" smtClean="0">
                <a:latin typeface="3ds Light" panose="02000503020000020004" pitchFamily="2" charset="0"/>
              </a:rPr>
              <a:t>Disponible</a:t>
            </a:r>
            <a:r>
              <a:rPr lang="en-US" sz="1600" dirty="0" smtClean="0">
                <a:latin typeface="3ds Light" panose="02000503020000020004" pitchFamily="2" charset="0"/>
              </a:rPr>
              <a:t> en el </a:t>
            </a:r>
            <a:r>
              <a:rPr lang="en-US" sz="1600" dirty="0" err="1" smtClean="0">
                <a:latin typeface="3ds Light" panose="02000503020000020004" pitchFamily="2" charset="0"/>
              </a:rPr>
              <a:t>websitio</a:t>
            </a:r>
            <a:r>
              <a:rPr lang="en-US" sz="1600" dirty="0" smtClean="0">
                <a:latin typeface="3ds Light" panose="02000503020000020004" pitchFamily="2" charset="0"/>
              </a:rPr>
              <a:t> de </a:t>
            </a:r>
            <a:r>
              <a:rPr lang="en-US" sz="1600" i="1" dirty="0" smtClean="0">
                <a:latin typeface="3ds Light" panose="02000503020000020004" pitchFamily="2" charset="0"/>
              </a:rPr>
              <a:t>Towards data science</a:t>
            </a:r>
            <a:r>
              <a:rPr lang="en-US" sz="1600" dirty="0" smtClean="0">
                <a:latin typeface="3ds Light" panose="02000503020000020004" pitchFamily="2" charset="0"/>
              </a:rPr>
              <a:t>.</a:t>
            </a:r>
            <a:endParaRPr lang="es-UY" sz="1600" dirty="0"/>
          </a:p>
        </p:txBody>
      </p:sp>
    </p:spTree>
    <p:extLst>
      <p:ext uri="{BB962C8B-B14F-4D97-AF65-F5344CB8AC3E}">
        <p14:creationId xmlns:p14="http://schemas.microsoft.com/office/powerpoint/2010/main" val="2070473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6"/>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Visión computacional</a:t>
            </a:r>
            <a:b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Qué es y a qué sirve</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pic>
        <p:nvPicPr>
          <p:cNvPr id="2" name="Marcador de contenido 1"/>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flipH="1">
            <a:off x="8268" y="5872767"/>
            <a:ext cx="1153564" cy="742638"/>
          </a:xfrm>
        </p:spPr>
      </p:pic>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3</a:t>
            </a:fld>
            <a:endParaRPr lang="en-US" sz="1400" dirty="0">
              <a:solidFill>
                <a:schemeClr val="bg1"/>
              </a:solidFill>
            </a:endParaRPr>
          </a:p>
        </p:txBody>
      </p:sp>
      <p:pic>
        <p:nvPicPr>
          <p:cNvPr id="9" name="termintro glass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632924" y="1502891"/>
            <a:ext cx="7454573" cy="5084019"/>
          </a:xfrm>
          <a:prstGeom prst="rect">
            <a:avLst/>
          </a:prstGeom>
        </p:spPr>
      </p:pic>
    </p:spTree>
    <p:extLst>
      <p:ext uri="{BB962C8B-B14F-4D97-AF65-F5344CB8AC3E}">
        <p14:creationId xmlns:p14="http://schemas.microsoft.com/office/powerpoint/2010/main" val="2165448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500"/>
                                  </p:stCondLst>
                                  <p:childTnLst>
                                    <p:cmd type="call" cmd="playFrom(0.0)">
                                      <p:cBhvr>
                                        <p:cTn id="6" dur="16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Referencias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30</a:t>
            </a:fld>
            <a:endParaRPr lang="en-US" sz="1400" dirty="0">
              <a:solidFill>
                <a:schemeClr val="bg1"/>
              </a:solidFill>
            </a:endParaRPr>
          </a:p>
        </p:txBody>
      </p:sp>
      <p:sp>
        <p:nvSpPr>
          <p:cNvPr id="6" name="Marcador de contenido 5"/>
          <p:cNvSpPr>
            <a:spLocks noGrp="1"/>
          </p:cNvSpPr>
          <p:nvPr>
            <p:ph idx="1"/>
          </p:nvPr>
        </p:nvSpPr>
        <p:spPr>
          <a:xfrm>
            <a:off x="838200" y="1502891"/>
            <a:ext cx="10515600" cy="4574352"/>
          </a:xfrm>
        </p:spPr>
        <p:txBody>
          <a:bodyPr>
            <a:normAutofit/>
          </a:bodyPr>
          <a:lstStyle/>
          <a:p>
            <a:pPr algn="just">
              <a:buFont typeface="Wingdings" panose="05000000000000000000" pitchFamily="2" charset="2"/>
              <a:buChar char="q"/>
            </a:pPr>
            <a:r>
              <a:rPr lang="es-UY" sz="2000" b="1" dirty="0" err="1" smtClean="0">
                <a:latin typeface="3ds Light" panose="02000503020000020004" pitchFamily="2" charset="0"/>
              </a:rPr>
              <a:t>Udacity</a:t>
            </a:r>
            <a:r>
              <a:rPr lang="es-UY" sz="2000" b="1" dirty="0">
                <a:latin typeface="3ds Light" panose="02000503020000020004" pitchFamily="2" charset="0"/>
              </a:rPr>
              <a:t>.</a:t>
            </a:r>
            <a:r>
              <a:rPr lang="es-UY" sz="2000" dirty="0" smtClean="0">
                <a:latin typeface="3ds Light" panose="02000503020000020004" pitchFamily="2" charset="0"/>
              </a:rPr>
              <a:t> </a:t>
            </a:r>
            <a:r>
              <a:rPr lang="es-UY" sz="2000" dirty="0" err="1" smtClean="0">
                <a:latin typeface="3ds Light" panose="02000503020000020004" pitchFamily="2" charset="0"/>
              </a:rPr>
              <a:t>Computer</a:t>
            </a:r>
            <a:r>
              <a:rPr lang="es-UY" sz="2000" dirty="0" smtClean="0">
                <a:latin typeface="3ds Light" panose="02000503020000020004" pitchFamily="2" charset="0"/>
              </a:rPr>
              <a:t> </a:t>
            </a:r>
            <a:r>
              <a:rPr lang="es-UY" sz="2000" dirty="0" err="1" smtClean="0">
                <a:latin typeface="3ds Light" panose="02000503020000020004" pitchFamily="2" charset="0"/>
              </a:rPr>
              <a:t>Vision</a:t>
            </a:r>
            <a:r>
              <a:rPr lang="es-UY" sz="2000" dirty="0" smtClean="0">
                <a:latin typeface="3ds Light" panose="02000503020000020004" pitchFamily="2" charset="0"/>
              </a:rPr>
              <a:t> </a:t>
            </a:r>
            <a:r>
              <a:rPr lang="es-UY" sz="2000" dirty="0" err="1" smtClean="0">
                <a:latin typeface="3ds Light" panose="02000503020000020004" pitchFamily="2" charset="0"/>
              </a:rPr>
              <a:t>Nanodegree</a:t>
            </a:r>
            <a:r>
              <a:rPr lang="es-UY" sz="2000" dirty="0" smtClean="0">
                <a:latin typeface="3ds Light" panose="02000503020000020004" pitchFamily="2" charset="0"/>
              </a:rPr>
              <a:t> </a:t>
            </a:r>
            <a:r>
              <a:rPr lang="es-UY" sz="2000" dirty="0" err="1" smtClean="0">
                <a:latin typeface="3ds Light" panose="02000503020000020004" pitchFamily="2" charset="0"/>
              </a:rPr>
              <a:t>Program</a:t>
            </a:r>
            <a:r>
              <a:rPr lang="es-UY" sz="2000" dirty="0" smtClean="0">
                <a:latin typeface="3ds Light" panose="02000503020000020004" pitchFamily="2" charset="0"/>
              </a:rPr>
              <a:t>; 2020-2021.</a:t>
            </a:r>
          </a:p>
          <a:p>
            <a:pPr algn="just">
              <a:buFont typeface="Wingdings" panose="05000000000000000000" pitchFamily="2" charset="2"/>
              <a:buChar char="q"/>
            </a:pPr>
            <a:r>
              <a:rPr lang="es-ES" sz="2000" dirty="0" smtClean="0">
                <a:latin typeface="3ds Light" panose="02000503020000020004" pitchFamily="2" charset="0"/>
              </a:rPr>
              <a:t>Agustí </a:t>
            </a:r>
            <a:r>
              <a:rPr lang="es-ES" sz="2000" dirty="0">
                <a:latin typeface="3ds Light" panose="02000503020000020004" pitchFamily="2" charset="0"/>
              </a:rPr>
              <a:t>i Melchor, </a:t>
            </a:r>
            <a:r>
              <a:rPr lang="es-ES" sz="2000" dirty="0" smtClean="0">
                <a:latin typeface="3ds Light" panose="02000503020000020004" pitchFamily="2" charset="0"/>
              </a:rPr>
              <a:t>Manuel. </a:t>
            </a:r>
            <a:r>
              <a:rPr lang="es-ES" sz="2000" i="1" dirty="0">
                <a:latin typeface="3ds Light" panose="02000503020000020004" pitchFamily="2" charset="0"/>
              </a:rPr>
              <a:t>Introducción a la detección de puntos característicos con </a:t>
            </a:r>
            <a:r>
              <a:rPr lang="es-ES" sz="2000" i="1" dirty="0" err="1" smtClean="0">
                <a:latin typeface="3ds Light" panose="02000503020000020004" pitchFamily="2" charset="0"/>
              </a:rPr>
              <a:t>OpenCV</a:t>
            </a:r>
            <a:r>
              <a:rPr lang="es-ES" sz="2000" i="1" dirty="0" smtClean="0">
                <a:latin typeface="3ds Light" panose="02000503020000020004" pitchFamily="2" charset="0"/>
              </a:rPr>
              <a:t>.</a:t>
            </a:r>
            <a:r>
              <a:rPr lang="es-ES" sz="2000" dirty="0" smtClean="0">
                <a:latin typeface="3ds Light" panose="02000503020000020004" pitchFamily="2" charset="0"/>
              </a:rPr>
              <a:t> Departamento </a:t>
            </a:r>
            <a:r>
              <a:rPr lang="es-ES" sz="2000" dirty="0">
                <a:latin typeface="3ds Light" panose="02000503020000020004" pitchFamily="2" charset="0"/>
              </a:rPr>
              <a:t>de Informática </a:t>
            </a:r>
            <a:r>
              <a:rPr lang="es-ES" sz="2000" dirty="0" smtClean="0">
                <a:latin typeface="3ds Light" panose="02000503020000020004" pitchFamily="2" charset="0"/>
              </a:rPr>
              <a:t>de Sistemas </a:t>
            </a:r>
            <a:r>
              <a:rPr lang="es-ES" sz="2000" dirty="0">
                <a:latin typeface="3ds Light" panose="02000503020000020004" pitchFamily="2" charset="0"/>
              </a:rPr>
              <a:t>y </a:t>
            </a:r>
            <a:r>
              <a:rPr lang="es-ES" sz="2000" dirty="0" smtClean="0">
                <a:latin typeface="3ds Light" panose="02000503020000020004" pitchFamily="2" charset="0"/>
              </a:rPr>
              <a:t>Computadores; Centro </a:t>
            </a:r>
            <a:r>
              <a:rPr lang="es-ES" sz="2000" dirty="0" err="1">
                <a:latin typeface="3ds Light" panose="02000503020000020004" pitchFamily="2" charset="0"/>
              </a:rPr>
              <a:t>Universitat</a:t>
            </a:r>
            <a:r>
              <a:rPr lang="es-ES" sz="2000" dirty="0">
                <a:latin typeface="3ds Light" panose="02000503020000020004" pitchFamily="2" charset="0"/>
              </a:rPr>
              <a:t> </a:t>
            </a:r>
            <a:r>
              <a:rPr lang="es-ES" sz="2000" dirty="0" err="1">
                <a:latin typeface="3ds Light" panose="02000503020000020004" pitchFamily="2" charset="0"/>
              </a:rPr>
              <a:t>Politècnica</a:t>
            </a:r>
            <a:r>
              <a:rPr lang="es-ES" sz="2000" dirty="0">
                <a:latin typeface="3ds Light" panose="02000503020000020004" pitchFamily="2" charset="0"/>
              </a:rPr>
              <a:t> de </a:t>
            </a:r>
            <a:r>
              <a:rPr lang="es-ES" sz="2000" dirty="0" err="1" smtClean="0">
                <a:latin typeface="3ds Light" panose="02000503020000020004" pitchFamily="2" charset="0"/>
              </a:rPr>
              <a:t>València</a:t>
            </a:r>
            <a:r>
              <a:rPr lang="es-ES" sz="2000" dirty="0" smtClean="0">
                <a:latin typeface="3ds Light" panose="02000503020000020004" pitchFamily="2" charset="0"/>
              </a:rPr>
              <a:t>.</a:t>
            </a:r>
          </a:p>
          <a:p>
            <a:pPr algn="just">
              <a:buFont typeface="Wingdings" panose="05000000000000000000" pitchFamily="2" charset="2"/>
              <a:buChar char="q"/>
            </a:pPr>
            <a:r>
              <a:rPr lang="es-ES" sz="2000" dirty="0" err="1" smtClean="0">
                <a:latin typeface="3ds Light" panose="02000503020000020004" pitchFamily="2" charset="0"/>
              </a:rPr>
              <a:t>OpenCV</a:t>
            </a:r>
            <a:r>
              <a:rPr lang="es-ES" sz="2000" dirty="0" smtClean="0">
                <a:latin typeface="3ds Light" panose="02000503020000020004" pitchFamily="2" charset="0"/>
              </a:rPr>
              <a:t> v 3.4.1 documentación oficial. </a:t>
            </a:r>
            <a:r>
              <a:rPr lang="es-ES" sz="2000" dirty="0">
                <a:latin typeface="3ds Light" panose="02000503020000020004" pitchFamily="2" charset="0"/>
              </a:rPr>
              <a:t>Disponible en </a:t>
            </a:r>
            <a:r>
              <a:rPr lang="es-ES" sz="2000" dirty="0" smtClean="0">
                <a:latin typeface="3ds Light" panose="02000503020000020004" pitchFamily="2" charset="0"/>
                <a:hlinkClick r:id="rId5"/>
              </a:rPr>
              <a:t>docs.opencv.org/3.4.1/index.html</a:t>
            </a:r>
            <a:r>
              <a:rPr lang="es-ES" sz="2000" dirty="0" smtClean="0">
                <a:latin typeface="3ds Light" panose="02000503020000020004" pitchFamily="2" charset="0"/>
              </a:rPr>
              <a:t>. </a:t>
            </a:r>
            <a:r>
              <a:rPr lang="es-UY" sz="2000" dirty="0" smtClean="0">
                <a:latin typeface="3ds Light" panose="02000503020000020004" pitchFamily="2" charset="0"/>
              </a:rPr>
              <a:t>Repositorio de </a:t>
            </a:r>
            <a:r>
              <a:rPr lang="es-UY" sz="2000" dirty="0" err="1" smtClean="0">
                <a:latin typeface="3ds Light" panose="02000503020000020004" pitchFamily="2" charset="0"/>
              </a:rPr>
              <a:t>OpenCV</a:t>
            </a:r>
            <a:r>
              <a:rPr lang="es-UY" sz="2000" dirty="0" smtClean="0">
                <a:latin typeface="3ds Light" panose="02000503020000020004" pitchFamily="2" charset="0"/>
              </a:rPr>
              <a:t> disponible </a:t>
            </a:r>
            <a:r>
              <a:rPr lang="es-UY" sz="2000" dirty="0">
                <a:latin typeface="3ds Light" panose="02000503020000020004" pitchFamily="2" charset="0"/>
              </a:rPr>
              <a:t>en </a:t>
            </a:r>
            <a:r>
              <a:rPr lang="es-UY" sz="2000" dirty="0">
                <a:latin typeface="3ds Light" panose="02000503020000020004" pitchFamily="2" charset="0"/>
                <a:hlinkClick r:id="rId6"/>
              </a:rPr>
              <a:t>github.com/</a:t>
            </a:r>
            <a:r>
              <a:rPr lang="es-UY" sz="2000" dirty="0" err="1">
                <a:latin typeface="3ds Light" panose="02000503020000020004" pitchFamily="2" charset="0"/>
                <a:hlinkClick r:id="rId6"/>
              </a:rPr>
              <a:t>opencv</a:t>
            </a:r>
            <a:r>
              <a:rPr lang="es-UY" sz="2000" dirty="0">
                <a:latin typeface="3ds Light" panose="02000503020000020004" pitchFamily="2" charset="0"/>
                <a:hlinkClick r:id="rId6"/>
              </a:rPr>
              <a:t>/</a:t>
            </a:r>
            <a:r>
              <a:rPr lang="es-UY" sz="2000" dirty="0" err="1">
                <a:latin typeface="3ds Light" panose="02000503020000020004" pitchFamily="2" charset="0"/>
                <a:hlinkClick r:id="rId6"/>
              </a:rPr>
              <a:t>opencv</a:t>
            </a:r>
            <a:endParaRPr lang="es-UY" sz="2000" dirty="0">
              <a:latin typeface="3ds Light" panose="02000503020000020004" pitchFamily="2" charset="0"/>
            </a:endParaRPr>
          </a:p>
          <a:p>
            <a:pPr algn="just">
              <a:buFont typeface="Wingdings" panose="05000000000000000000" pitchFamily="2" charset="2"/>
              <a:buChar char="q"/>
            </a:pPr>
            <a:r>
              <a:rPr lang="en-US" sz="2000" dirty="0" err="1" smtClean="0">
                <a:latin typeface="3ds Light" panose="02000503020000020004" pitchFamily="2" charset="0"/>
              </a:rPr>
              <a:t>Krizhevsky</a:t>
            </a:r>
            <a:r>
              <a:rPr lang="en-US" sz="2000" dirty="0" smtClean="0">
                <a:latin typeface="3ds Light" panose="02000503020000020004" pitchFamily="2" charset="0"/>
              </a:rPr>
              <a:t>, </a:t>
            </a:r>
            <a:r>
              <a:rPr lang="en-US" sz="2000" dirty="0" err="1">
                <a:latin typeface="3ds Light" panose="02000503020000020004" pitchFamily="2" charset="0"/>
              </a:rPr>
              <a:t>Ilya</a:t>
            </a:r>
            <a:r>
              <a:rPr lang="en-US" sz="2000" dirty="0">
                <a:latin typeface="3ds Light" panose="02000503020000020004" pitchFamily="2" charset="0"/>
              </a:rPr>
              <a:t>, </a:t>
            </a:r>
            <a:r>
              <a:rPr lang="en-US" sz="2000" dirty="0" smtClean="0">
                <a:latin typeface="3ds Light" panose="02000503020000020004" pitchFamily="2" charset="0"/>
              </a:rPr>
              <a:t>Hinton. </a:t>
            </a:r>
            <a:r>
              <a:rPr lang="en-US" sz="2000" i="1" dirty="0" err="1">
                <a:latin typeface="3ds Light" panose="02000503020000020004" pitchFamily="2" charset="0"/>
              </a:rPr>
              <a:t>ImageNet</a:t>
            </a:r>
            <a:r>
              <a:rPr lang="en-US" sz="2000" i="1" dirty="0">
                <a:latin typeface="3ds Light" panose="02000503020000020004" pitchFamily="2" charset="0"/>
              </a:rPr>
              <a:t> Classification with </a:t>
            </a:r>
            <a:r>
              <a:rPr lang="en-US" sz="2000" i="1" dirty="0" smtClean="0">
                <a:latin typeface="3ds Light" panose="02000503020000020004" pitchFamily="2" charset="0"/>
              </a:rPr>
              <a:t>Deep Convolutional </a:t>
            </a:r>
            <a:r>
              <a:rPr lang="en-US" sz="2000" i="1" dirty="0">
                <a:latin typeface="3ds Light" panose="02000503020000020004" pitchFamily="2" charset="0"/>
              </a:rPr>
              <a:t>Neural Networks</a:t>
            </a:r>
            <a:r>
              <a:rPr lang="en-US" sz="2000" dirty="0">
                <a:latin typeface="3ds Light" panose="02000503020000020004" pitchFamily="2" charset="0"/>
              </a:rPr>
              <a:t> (2012), In Advances in Neural Information </a:t>
            </a:r>
            <a:r>
              <a:rPr lang="en-US" sz="2000" dirty="0" smtClean="0">
                <a:latin typeface="3ds Light" panose="02000503020000020004" pitchFamily="2" charset="0"/>
              </a:rPr>
              <a:t>Processing Systems </a:t>
            </a:r>
            <a:r>
              <a:rPr lang="en-US" sz="2000" dirty="0">
                <a:latin typeface="3ds Light" panose="02000503020000020004" pitchFamily="2" charset="0"/>
              </a:rPr>
              <a:t>25 (NIPS </a:t>
            </a:r>
            <a:r>
              <a:rPr lang="en-US" sz="2000" dirty="0" smtClean="0">
                <a:latin typeface="3ds Light" panose="02000503020000020004" pitchFamily="2" charset="0"/>
              </a:rPr>
              <a:t>2012). </a:t>
            </a:r>
            <a:r>
              <a:rPr lang="en-US" sz="2000" dirty="0" err="1" smtClean="0">
                <a:latin typeface="3ds Light" panose="02000503020000020004" pitchFamily="2" charset="0"/>
              </a:rPr>
              <a:t>Disponible</a:t>
            </a:r>
            <a:r>
              <a:rPr lang="en-US" sz="2000" dirty="0" smtClean="0">
                <a:latin typeface="3ds Light" panose="02000503020000020004" pitchFamily="2" charset="0"/>
              </a:rPr>
              <a:t> en </a:t>
            </a:r>
            <a:r>
              <a:rPr lang="es-UY" sz="2000" dirty="0" smtClean="0">
                <a:latin typeface="3ds Light" panose="02000503020000020004" pitchFamily="2" charset="0"/>
                <a:hlinkClick r:id="rId7" action="ppaction://hlinkfile"/>
              </a:rPr>
              <a:t>dl.acm.org\</a:t>
            </a:r>
            <a:r>
              <a:rPr lang="es-UY" sz="2000" dirty="0" err="1" smtClean="0">
                <a:latin typeface="3ds Light" panose="02000503020000020004" pitchFamily="2" charset="0"/>
                <a:hlinkClick r:id="rId7" action="ppaction://hlinkfile"/>
              </a:rPr>
              <a:t>doi</a:t>
            </a:r>
            <a:r>
              <a:rPr lang="es-UY" sz="2000" dirty="0" smtClean="0">
                <a:latin typeface="3ds Light" panose="02000503020000020004" pitchFamily="2" charset="0"/>
                <a:hlinkClick r:id="rId7" action="ppaction://hlinkfile"/>
              </a:rPr>
              <a:t>\</a:t>
            </a:r>
            <a:r>
              <a:rPr lang="es-UY" sz="2000" dirty="0" err="1" smtClean="0">
                <a:latin typeface="3ds Light" panose="02000503020000020004" pitchFamily="2" charset="0"/>
                <a:hlinkClick r:id="rId7" action="ppaction://hlinkfile"/>
              </a:rPr>
              <a:t>pdf</a:t>
            </a:r>
            <a:r>
              <a:rPr lang="es-UY" sz="2000" dirty="0" smtClean="0">
                <a:latin typeface="3ds Light" panose="02000503020000020004" pitchFamily="2" charset="0"/>
                <a:hlinkClick r:id="rId7" action="ppaction://hlinkfile"/>
              </a:rPr>
              <a:t>\10.1145\3065386</a:t>
            </a:r>
            <a:r>
              <a:rPr lang="es-UY" sz="2000" dirty="0" smtClean="0"/>
              <a:t>.</a:t>
            </a:r>
          </a:p>
          <a:p>
            <a:pPr algn="just">
              <a:buFont typeface="Wingdings" panose="05000000000000000000" pitchFamily="2" charset="2"/>
              <a:buChar char="q"/>
            </a:pPr>
            <a:r>
              <a:rPr lang="en-US" sz="2000" dirty="0">
                <a:latin typeface="3ds Light" panose="02000503020000020004" pitchFamily="2" charset="0"/>
              </a:rPr>
              <a:t>Brownlee. </a:t>
            </a:r>
            <a:r>
              <a:rPr lang="en-US" sz="2000" i="1" dirty="0">
                <a:latin typeface="3ds Light" panose="02000503020000020004" pitchFamily="2" charset="0"/>
              </a:rPr>
              <a:t>A gentle introduction to threshold-moving for imbalanced classification</a:t>
            </a:r>
            <a:r>
              <a:rPr lang="en-US" sz="2000" dirty="0">
                <a:latin typeface="3ds Light" panose="02000503020000020004" pitchFamily="2" charset="0"/>
              </a:rPr>
              <a:t>. 2020. </a:t>
            </a:r>
            <a:r>
              <a:rPr lang="en-US" sz="2000" dirty="0" err="1">
                <a:latin typeface="3ds Light" panose="02000503020000020004" pitchFamily="2" charset="0"/>
              </a:rPr>
              <a:t>Disponible</a:t>
            </a:r>
            <a:r>
              <a:rPr lang="en-US" sz="2000" dirty="0">
                <a:latin typeface="3ds Light" panose="02000503020000020004" pitchFamily="2" charset="0"/>
              </a:rPr>
              <a:t> en </a:t>
            </a:r>
            <a:r>
              <a:rPr lang="en-US" sz="2000" dirty="0">
                <a:latin typeface="3ds Light" panose="02000503020000020004" pitchFamily="2" charset="0"/>
                <a:hlinkClick r:id="rId8"/>
              </a:rPr>
              <a:t>machinelearningmastery.com/threshold-moving-for-imbalanced-classification</a:t>
            </a:r>
            <a:endParaRPr lang="en-US" sz="2000" dirty="0">
              <a:latin typeface="3ds Light" panose="02000503020000020004" pitchFamily="2" charset="0"/>
            </a:endParaRPr>
          </a:p>
          <a:p>
            <a:pPr algn="just">
              <a:buFont typeface="Wingdings" panose="05000000000000000000" pitchFamily="2" charset="2"/>
              <a:buChar char="q"/>
            </a:pPr>
            <a:endParaRPr lang="en-US" sz="2000" dirty="0" smtClean="0">
              <a:latin typeface="3ds Light" panose="02000503020000020004" pitchFamily="2" charset="0"/>
            </a:endParaRPr>
          </a:p>
        </p:txBody>
      </p:sp>
    </p:spTree>
    <p:extLst>
      <p:ext uri="{BB962C8B-B14F-4D97-AF65-F5344CB8AC3E}">
        <p14:creationId xmlns:p14="http://schemas.microsoft.com/office/powerpoint/2010/main" val="434899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normAutofit/>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Referencias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31</a:t>
            </a:fld>
            <a:endParaRPr lang="en-US" sz="1400" dirty="0">
              <a:solidFill>
                <a:schemeClr val="bg1"/>
              </a:solidFill>
            </a:endParaRPr>
          </a:p>
        </p:txBody>
      </p:sp>
      <p:sp>
        <p:nvSpPr>
          <p:cNvPr id="6" name="Marcador de contenido 5"/>
          <p:cNvSpPr>
            <a:spLocks noGrp="1"/>
          </p:cNvSpPr>
          <p:nvPr>
            <p:ph idx="1"/>
          </p:nvPr>
        </p:nvSpPr>
        <p:spPr>
          <a:xfrm>
            <a:off x="838200" y="1502891"/>
            <a:ext cx="10515600" cy="4574352"/>
          </a:xfrm>
        </p:spPr>
        <p:txBody>
          <a:bodyPr>
            <a:normAutofit/>
          </a:bodyPr>
          <a:lstStyle/>
          <a:p>
            <a:pPr algn="just">
              <a:buFont typeface="Wingdings" panose="05000000000000000000" pitchFamily="2" charset="2"/>
              <a:buChar char="q"/>
            </a:pPr>
            <a:r>
              <a:rPr lang="en-US" sz="2000" dirty="0" smtClean="0">
                <a:latin typeface="3ds Light" panose="02000503020000020004" pitchFamily="2" charset="0"/>
              </a:rPr>
              <a:t>Yang, </a:t>
            </a:r>
            <a:r>
              <a:rPr lang="en-US" sz="2000" dirty="0" err="1" smtClean="0">
                <a:latin typeface="3ds Light" panose="02000503020000020004" pitchFamily="2" charset="0"/>
              </a:rPr>
              <a:t>Qinami</a:t>
            </a:r>
            <a:r>
              <a:rPr lang="en-US" sz="2000" dirty="0" smtClean="0">
                <a:latin typeface="3ds Light" panose="02000503020000020004" pitchFamily="2" charset="0"/>
              </a:rPr>
              <a:t>, </a:t>
            </a:r>
            <a:r>
              <a:rPr lang="en-US" sz="2000" dirty="0" err="1" smtClean="0">
                <a:latin typeface="3ds Light" panose="02000503020000020004" pitchFamily="2" charset="0"/>
              </a:rPr>
              <a:t>Fei-Fei</a:t>
            </a:r>
            <a:r>
              <a:rPr lang="en-US" sz="2000" dirty="0" smtClean="0">
                <a:latin typeface="3ds Light" panose="02000503020000020004" pitchFamily="2" charset="0"/>
              </a:rPr>
              <a:t>, Deng, </a:t>
            </a:r>
            <a:r>
              <a:rPr lang="en-US" sz="2000" dirty="0" err="1" smtClean="0">
                <a:latin typeface="3ds Light" panose="02000503020000020004" pitchFamily="2" charset="0"/>
              </a:rPr>
              <a:t>Russakovsky</a:t>
            </a:r>
            <a:r>
              <a:rPr lang="en-US" sz="2000" dirty="0" smtClean="0">
                <a:latin typeface="3ds Light" panose="02000503020000020004" pitchFamily="2" charset="0"/>
              </a:rPr>
              <a:t>. </a:t>
            </a:r>
            <a:r>
              <a:rPr lang="en-US" sz="2000" i="1" dirty="0" smtClean="0">
                <a:latin typeface="3ds Light" panose="02000503020000020004" pitchFamily="2" charset="0"/>
              </a:rPr>
              <a:t>Filtering and balancing the distribution of the people </a:t>
            </a:r>
            <a:r>
              <a:rPr lang="en-US" sz="2000" i="1" dirty="0" err="1" smtClean="0">
                <a:latin typeface="3ds Light" panose="02000503020000020004" pitchFamily="2" charset="0"/>
              </a:rPr>
              <a:t>subtree</a:t>
            </a:r>
            <a:r>
              <a:rPr lang="en-US" sz="2000" i="1" dirty="0" smtClean="0">
                <a:latin typeface="3ds Light" panose="02000503020000020004" pitchFamily="2" charset="0"/>
              </a:rPr>
              <a:t> in the </a:t>
            </a:r>
            <a:r>
              <a:rPr lang="en-US" sz="2000" i="1" dirty="0" err="1" smtClean="0">
                <a:latin typeface="3ds Light" panose="02000503020000020004" pitchFamily="2" charset="0"/>
              </a:rPr>
              <a:t>ImageNet</a:t>
            </a:r>
            <a:r>
              <a:rPr lang="en-US" sz="2000" i="1" dirty="0" smtClean="0">
                <a:latin typeface="3ds Light" panose="02000503020000020004" pitchFamily="2" charset="0"/>
              </a:rPr>
              <a:t> hierarchy</a:t>
            </a:r>
            <a:r>
              <a:rPr lang="en-US" sz="2000" dirty="0" smtClean="0">
                <a:latin typeface="3ds Light" panose="02000503020000020004" pitchFamily="2" charset="0"/>
              </a:rPr>
              <a:t>.</a:t>
            </a:r>
            <a:r>
              <a:rPr lang="en-US" sz="2000" dirty="0">
                <a:latin typeface="3ds Light" panose="02000503020000020004" pitchFamily="2" charset="0"/>
              </a:rPr>
              <a:t> Towards fairer </a:t>
            </a:r>
            <a:r>
              <a:rPr lang="en-US" sz="2000" dirty="0" smtClean="0">
                <a:latin typeface="3ds Light" panose="02000503020000020004" pitchFamily="2" charset="0"/>
              </a:rPr>
              <a:t>datasets. </a:t>
            </a:r>
            <a:r>
              <a:rPr lang="en-US" sz="2000" dirty="0" err="1" smtClean="0">
                <a:latin typeface="3ds Light" panose="02000503020000020004" pitchFamily="2" charset="0"/>
              </a:rPr>
              <a:t>Disponible</a:t>
            </a:r>
            <a:r>
              <a:rPr lang="en-US" sz="2000" dirty="0">
                <a:latin typeface="3ds Light" panose="02000503020000020004" pitchFamily="2" charset="0"/>
              </a:rPr>
              <a:t> en </a:t>
            </a:r>
            <a:r>
              <a:rPr lang="en-US" sz="2000" dirty="0" smtClean="0">
                <a:latin typeface="3ds Light" panose="02000503020000020004" pitchFamily="2" charset="0"/>
                <a:hlinkClick r:id="rId5"/>
              </a:rPr>
              <a:t>doi.org/10.1145/3351095.3375709</a:t>
            </a:r>
            <a:r>
              <a:rPr lang="en-US" sz="2000" dirty="0" smtClean="0">
                <a:latin typeface="3ds Light" panose="02000503020000020004" pitchFamily="2" charset="0"/>
              </a:rPr>
              <a:t> </a:t>
            </a:r>
            <a:endParaRPr lang="en-US" sz="2000" i="1" dirty="0" smtClean="0">
              <a:latin typeface="3ds Light" panose="02000503020000020004" pitchFamily="2" charset="0"/>
            </a:endParaRPr>
          </a:p>
          <a:p>
            <a:pPr algn="just">
              <a:buFont typeface="Wingdings" panose="05000000000000000000" pitchFamily="2" charset="2"/>
              <a:buChar char="q"/>
            </a:pPr>
            <a:r>
              <a:rPr lang="en-US" sz="2000" dirty="0" err="1" smtClean="0">
                <a:latin typeface="3ds Light" panose="02000503020000020004" pitchFamily="2" charset="0"/>
              </a:rPr>
              <a:t>Springenberg</a:t>
            </a:r>
            <a:r>
              <a:rPr lang="en-US" sz="2000" dirty="0" smtClean="0">
                <a:latin typeface="3ds Light" panose="02000503020000020004" pitchFamily="2" charset="0"/>
              </a:rPr>
              <a:t>, </a:t>
            </a:r>
            <a:r>
              <a:rPr lang="en-US" sz="2000" dirty="0" err="1" smtClean="0">
                <a:latin typeface="3ds Light" panose="02000503020000020004" pitchFamily="2" charset="0"/>
              </a:rPr>
              <a:t>Dosovitskiy</a:t>
            </a:r>
            <a:r>
              <a:rPr lang="en-US" sz="2000" dirty="0">
                <a:latin typeface="3ds Light" panose="02000503020000020004" pitchFamily="2" charset="0"/>
              </a:rPr>
              <a:t>, </a:t>
            </a:r>
            <a:r>
              <a:rPr lang="en-US" sz="2000" dirty="0" err="1" smtClean="0">
                <a:latin typeface="3ds Light" panose="02000503020000020004" pitchFamily="2" charset="0"/>
              </a:rPr>
              <a:t>Brox</a:t>
            </a:r>
            <a:r>
              <a:rPr lang="en-US" sz="2000" dirty="0">
                <a:latin typeface="3ds Light" panose="02000503020000020004" pitchFamily="2" charset="0"/>
              </a:rPr>
              <a:t>, </a:t>
            </a:r>
            <a:r>
              <a:rPr lang="en-US" sz="2000" dirty="0" err="1" smtClean="0">
                <a:latin typeface="3ds Light" panose="02000503020000020004" pitchFamily="2" charset="0"/>
              </a:rPr>
              <a:t>Riedmiller</a:t>
            </a:r>
            <a:r>
              <a:rPr lang="en-US" sz="2000" dirty="0">
                <a:latin typeface="3ds Light" panose="02000503020000020004" pitchFamily="2" charset="0"/>
              </a:rPr>
              <a:t>. </a:t>
            </a:r>
            <a:r>
              <a:rPr lang="en-US" sz="2000" i="1" dirty="0" smtClean="0">
                <a:latin typeface="3ds Light" panose="02000503020000020004" pitchFamily="2" charset="0"/>
              </a:rPr>
              <a:t>Striving for simplicity: the all </a:t>
            </a:r>
            <a:r>
              <a:rPr lang="en-US" sz="2000" i="1" dirty="0">
                <a:latin typeface="3ds Light" panose="02000503020000020004" pitchFamily="2" charset="0"/>
              </a:rPr>
              <a:t>convolutional </a:t>
            </a:r>
            <a:r>
              <a:rPr lang="en-US" sz="2000" i="1" dirty="0" smtClean="0">
                <a:latin typeface="3ds Light" panose="02000503020000020004" pitchFamily="2" charset="0"/>
              </a:rPr>
              <a:t>net.</a:t>
            </a:r>
            <a:r>
              <a:rPr lang="en-US" sz="2000" dirty="0" smtClean="0">
                <a:latin typeface="3ds Light" panose="02000503020000020004" pitchFamily="2" charset="0"/>
              </a:rPr>
              <a:t> Department </a:t>
            </a:r>
            <a:r>
              <a:rPr lang="en-US" sz="2000" dirty="0">
                <a:latin typeface="3ds Light" panose="02000503020000020004" pitchFamily="2" charset="0"/>
              </a:rPr>
              <a:t>of Computer </a:t>
            </a:r>
            <a:r>
              <a:rPr lang="en-US" sz="2000" dirty="0" smtClean="0">
                <a:latin typeface="3ds Light" panose="02000503020000020004" pitchFamily="2" charset="0"/>
              </a:rPr>
              <a:t>Science, University </a:t>
            </a:r>
            <a:r>
              <a:rPr lang="en-US" sz="2000" dirty="0">
                <a:latin typeface="3ds Light" panose="02000503020000020004" pitchFamily="2" charset="0"/>
              </a:rPr>
              <a:t>of </a:t>
            </a:r>
            <a:r>
              <a:rPr lang="en-US" sz="2000" dirty="0" smtClean="0">
                <a:latin typeface="3ds Light" panose="02000503020000020004" pitchFamily="2" charset="0"/>
              </a:rPr>
              <a:t>Freiburg, Germany</a:t>
            </a:r>
            <a:r>
              <a:rPr lang="en-US" sz="2000" dirty="0">
                <a:latin typeface="3ds Light" panose="02000503020000020004" pitchFamily="2" charset="0"/>
              </a:rPr>
              <a:t>. </a:t>
            </a:r>
            <a:r>
              <a:rPr lang="en-US" sz="2000" u="sng" dirty="0">
                <a:latin typeface="3ds Light" panose="02000503020000020004" pitchFamily="2" charset="0"/>
              </a:rPr>
              <a:t>International Conference on Learning </a:t>
            </a:r>
            <a:r>
              <a:rPr lang="en-US" sz="2000" u="sng" dirty="0" smtClean="0">
                <a:latin typeface="3ds Light" panose="02000503020000020004" pitchFamily="2" charset="0"/>
              </a:rPr>
              <a:t>Representations (ICLR)</a:t>
            </a:r>
            <a:r>
              <a:rPr lang="en-US" sz="2000" dirty="0" smtClean="0">
                <a:latin typeface="3ds Light" panose="02000503020000020004" pitchFamily="2" charset="0"/>
              </a:rPr>
              <a:t> 2015. </a:t>
            </a:r>
            <a:r>
              <a:rPr lang="en-US" sz="2000" dirty="0" err="1" smtClean="0">
                <a:latin typeface="3ds Light" panose="02000503020000020004" pitchFamily="2" charset="0"/>
              </a:rPr>
              <a:t>Disponible</a:t>
            </a:r>
            <a:r>
              <a:rPr lang="en-US" sz="2000" dirty="0" smtClean="0">
                <a:latin typeface="3ds Light" panose="02000503020000020004" pitchFamily="2" charset="0"/>
              </a:rPr>
              <a:t> en</a:t>
            </a:r>
            <a:r>
              <a:rPr lang="en-GB" sz="2000" dirty="0">
                <a:latin typeface="3ds Light" panose="02000503020000020004" pitchFamily="2" charset="0"/>
              </a:rPr>
              <a:t> </a:t>
            </a:r>
            <a:r>
              <a:rPr lang="en-US" sz="2000" dirty="0" smtClean="0">
                <a:latin typeface="3ds Light" panose="02000503020000020004" pitchFamily="2" charset="0"/>
              </a:rPr>
              <a:t>arxiv.org/pdf/1412.6806.pdf</a:t>
            </a:r>
          </a:p>
          <a:p>
            <a:pPr algn="just">
              <a:buFont typeface="Wingdings" panose="05000000000000000000" pitchFamily="2" charset="2"/>
              <a:buChar char="q"/>
            </a:pPr>
            <a:r>
              <a:rPr lang="es-UY" sz="2000" dirty="0">
                <a:latin typeface="3ds Light" panose="02000503020000020004" pitchFamily="2" charset="0"/>
              </a:rPr>
              <a:t>Viola, Jones. </a:t>
            </a:r>
            <a:r>
              <a:rPr lang="en-US" sz="2000" dirty="0">
                <a:latin typeface="3ds Light" panose="02000503020000020004" pitchFamily="2" charset="0"/>
              </a:rPr>
              <a:t>Rapid Object Detection Using a Boosted Cascade of Simple Features. 2001. </a:t>
            </a:r>
            <a:r>
              <a:rPr lang="en-US" sz="2000" dirty="0">
                <a:latin typeface="3ds Light" panose="02000503020000020004" pitchFamily="2" charset="0"/>
                <a:hlinkClick r:id="rId6"/>
              </a:rPr>
              <a:t>www.merl.com/publications/docs/TR2004-043.pdf</a:t>
            </a:r>
            <a:endParaRPr lang="en-US" sz="2000" dirty="0">
              <a:latin typeface="3ds Light" panose="02000503020000020004" pitchFamily="2" charset="0"/>
            </a:endParaRPr>
          </a:p>
          <a:p>
            <a:pPr algn="just">
              <a:buFont typeface="Wingdings" panose="05000000000000000000" pitchFamily="2" charset="2"/>
              <a:buChar char="q"/>
            </a:pPr>
            <a:r>
              <a:rPr lang="en-US" sz="2000" dirty="0" err="1">
                <a:latin typeface="3ds Light" panose="02000503020000020004" pitchFamily="2" charset="0"/>
              </a:rPr>
              <a:t>Messom</a:t>
            </a:r>
            <a:r>
              <a:rPr lang="en-US" sz="2000" dirty="0">
                <a:latin typeface="3ds Light" panose="02000503020000020004" pitchFamily="2" charset="0"/>
              </a:rPr>
              <a:t>, </a:t>
            </a:r>
            <a:r>
              <a:rPr lang="en-US" sz="2000" dirty="0" err="1">
                <a:latin typeface="3ds Light" panose="02000503020000020004" pitchFamily="2" charset="0"/>
              </a:rPr>
              <a:t>Barczak</a:t>
            </a:r>
            <a:r>
              <a:rPr lang="en-US" sz="2000" dirty="0">
                <a:latin typeface="3ds Light" panose="02000503020000020004" pitchFamily="2" charset="0"/>
              </a:rPr>
              <a:t>. </a:t>
            </a:r>
            <a:r>
              <a:rPr lang="en-US" sz="2000" i="1" dirty="0">
                <a:latin typeface="3ds Light" panose="02000503020000020004" pitchFamily="2" charset="0"/>
              </a:rPr>
              <a:t>Fast and Efficient Rotated </a:t>
            </a:r>
            <a:r>
              <a:rPr lang="en-US" sz="2000" i="1" dirty="0" err="1">
                <a:latin typeface="3ds Light" panose="02000503020000020004" pitchFamily="2" charset="0"/>
              </a:rPr>
              <a:t>Haar</a:t>
            </a:r>
            <a:r>
              <a:rPr lang="en-US" sz="2000" i="1" dirty="0">
                <a:latin typeface="3ds Light" panose="02000503020000020004" pitchFamily="2" charset="0"/>
              </a:rPr>
              <a:t>-like Features Using Rotated Integral Images</a:t>
            </a:r>
            <a:r>
              <a:rPr lang="en-US" sz="2000" dirty="0">
                <a:latin typeface="3ds Light" panose="02000503020000020004" pitchFamily="2" charset="0"/>
              </a:rPr>
              <a:t>. </a:t>
            </a:r>
            <a:r>
              <a:rPr lang="en-US" sz="2000" u="sng" dirty="0">
                <a:latin typeface="3ds Light" panose="02000503020000020004" pitchFamily="2" charset="0"/>
              </a:rPr>
              <a:t>Australian Conference on Robotics and Automation (ACRA2006)</a:t>
            </a:r>
            <a:r>
              <a:rPr lang="en-US" sz="2000" dirty="0">
                <a:latin typeface="3ds Light" panose="02000503020000020004" pitchFamily="2" charset="0"/>
              </a:rPr>
              <a:t>, pp. 1–6, 2006</a:t>
            </a:r>
            <a:r>
              <a:rPr lang="en-US" sz="2000" dirty="0" smtClean="0">
                <a:latin typeface="3ds Light" panose="02000503020000020004" pitchFamily="2" charset="0"/>
              </a:rPr>
              <a:t>.</a:t>
            </a:r>
            <a:endParaRPr lang="en-US" sz="2000" dirty="0">
              <a:latin typeface="3ds Light" panose="02000503020000020004" pitchFamily="2" charset="0"/>
            </a:endParaRPr>
          </a:p>
        </p:txBody>
      </p:sp>
    </p:spTree>
    <p:extLst>
      <p:ext uri="{BB962C8B-B14F-4D97-AF65-F5344CB8AC3E}">
        <p14:creationId xmlns:p14="http://schemas.microsoft.com/office/powerpoint/2010/main" val="2798599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5"/>
          <a:srcRect l="6516" t="4511" r="74651" b="84123"/>
          <a:stretch/>
        </p:blipFill>
        <p:spPr>
          <a:xfrm>
            <a:off x="0" y="0"/>
            <a:ext cx="1423687" cy="1215342"/>
          </a:xfrm>
          <a:prstGeom prst="rect">
            <a:avLst/>
          </a:prstGeom>
        </p:spPr>
      </p:pic>
      <p:grpSp>
        <p:nvGrpSpPr>
          <p:cNvPr id="7" name="Grupo 6">
            <a:extLst>
              <a:ext uri="{FF2B5EF4-FFF2-40B4-BE49-F238E27FC236}">
                <a16:creationId xmlns="" xmlns:a16="http://schemas.microsoft.com/office/drawing/2014/main" id="{31C3304D-658B-4B65-A977-5F10B3E2F392}"/>
              </a:ext>
            </a:extLst>
          </p:cNvPr>
          <p:cNvGrpSpPr/>
          <p:nvPr/>
        </p:nvGrpSpPr>
        <p:grpSpPr>
          <a:xfrm>
            <a:off x="122738" y="6044797"/>
            <a:ext cx="4415195" cy="542113"/>
            <a:chOff x="616381" y="1663691"/>
            <a:chExt cx="4415195" cy="542113"/>
          </a:xfrm>
        </p:grpSpPr>
        <p:pic>
          <p:nvPicPr>
            <p:cNvPr id="8" name="Imagen 28">
              <a:extLst>
                <a:ext uri="{FF2B5EF4-FFF2-40B4-BE49-F238E27FC236}">
                  <a16:creationId xmlns="" xmlns:a16="http://schemas.microsoft.com/office/drawing/2014/main" id="{FD4339BE-FAF2-4FB3-8AFE-AF6321634F1A}"/>
                </a:ext>
              </a:extLst>
            </p:cNvPr>
            <p:cNvPicPr>
              <a:picLocks noChangeAspect="1"/>
            </p:cNvPicPr>
            <p:nvPr/>
          </p:nvPicPr>
          <p:blipFill>
            <a:blip r:embed="rId6"/>
            <a:stretch>
              <a:fillRect/>
            </a:stretch>
          </p:blipFill>
          <p:spPr>
            <a:xfrm>
              <a:off x="1827439" y="1717581"/>
              <a:ext cx="459991" cy="459991"/>
            </a:xfrm>
            <a:prstGeom prst="rect">
              <a:avLst/>
            </a:prstGeom>
          </p:spPr>
        </p:pic>
        <p:pic>
          <p:nvPicPr>
            <p:cNvPr id="9" name="Imagen 29">
              <a:extLst>
                <a:ext uri="{FF2B5EF4-FFF2-40B4-BE49-F238E27FC236}">
                  <a16:creationId xmlns="" xmlns:a16="http://schemas.microsoft.com/office/drawing/2014/main" id="{4A0BCC0C-B7ED-45DE-BD8F-895C36A409D7}"/>
                </a:ext>
              </a:extLst>
            </p:cNvPr>
            <p:cNvPicPr>
              <a:picLocks noChangeAspect="1"/>
            </p:cNvPicPr>
            <p:nvPr/>
          </p:nvPicPr>
          <p:blipFill>
            <a:blip r:embed="rId7"/>
            <a:stretch>
              <a:fillRect/>
            </a:stretch>
          </p:blipFill>
          <p:spPr>
            <a:xfrm>
              <a:off x="2423351" y="1717581"/>
              <a:ext cx="459991" cy="459991"/>
            </a:xfrm>
            <a:prstGeom prst="rect">
              <a:avLst/>
            </a:prstGeom>
          </p:spPr>
        </p:pic>
        <p:pic>
          <p:nvPicPr>
            <p:cNvPr id="10" name="Imagen 30">
              <a:extLst>
                <a:ext uri="{FF2B5EF4-FFF2-40B4-BE49-F238E27FC236}">
                  <a16:creationId xmlns="" xmlns:a16="http://schemas.microsoft.com/office/drawing/2014/main" id="{D33E58D8-E0CC-4332-B191-9DCFE76A9EAE}"/>
                </a:ext>
              </a:extLst>
            </p:cNvPr>
            <p:cNvPicPr>
              <a:picLocks noChangeAspect="1"/>
            </p:cNvPicPr>
            <p:nvPr/>
          </p:nvPicPr>
          <p:blipFill>
            <a:blip r:embed="rId8"/>
            <a:stretch>
              <a:fillRect/>
            </a:stretch>
          </p:blipFill>
          <p:spPr>
            <a:xfrm>
              <a:off x="2969405" y="1717581"/>
              <a:ext cx="468837" cy="468837"/>
            </a:xfrm>
            <a:prstGeom prst="rect">
              <a:avLst/>
            </a:prstGeom>
          </p:spPr>
        </p:pic>
        <p:pic>
          <p:nvPicPr>
            <p:cNvPr id="11" name="Imagen 31">
              <a:extLst>
                <a:ext uri="{FF2B5EF4-FFF2-40B4-BE49-F238E27FC236}">
                  <a16:creationId xmlns="" xmlns:a16="http://schemas.microsoft.com/office/drawing/2014/main" id="{4C592611-7E3B-4D33-88B5-50E09595D0C5}"/>
                </a:ext>
              </a:extLst>
            </p:cNvPr>
            <p:cNvPicPr>
              <a:picLocks noChangeAspect="1"/>
            </p:cNvPicPr>
            <p:nvPr/>
          </p:nvPicPr>
          <p:blipFill>
            <a:blip r:embed="rId9"/>
            <a:stretch>
              <a:fillRect/>
            </a:stretch>
          </p:blipFill>
          <p:spPr>
            <a:xfrm>
              <a:off x="616381" y="1717581"/>
              <a:ext cx="468837" cy="468837"/>
            </a:xfrm>
            <a:prstGeom prst="rect">
              <a:avLst/>
            </a:prstGeom>
          </p:spPr>
        </p:pic>
        <p:pic>
          <p:nvPicPr>
            <p:cNvPr id="12" name="Imagen 2">
              <a:extLst>
                <a:ext uri="{FF2B5EF4-FFF2-40B4-BE49-F238E27FC236}">
                  <a16:creationId xmlns="" xmlns:a16="http://schemas.microsoft.com/office/drawing/2014/main" id="{EB9BB2C8-61C4-4061-9BF5-62C4D182E576}"/>
                </a:ext>
              </a:extLst>
            </p:cNvPr>
            <p:cNvPicPr>
              <a:picLocks noChangeAspect="1"/>
            </p:cNvPicPr>
            <p:nvPr/>
          </p:nvPicPr>
          <p:blipFill rotWithShape="1">
            <a:blip r:embed="rId10"/>
            <a:srcRect l="35668" t="43321" r="57028" b="42954"/>
            <a:stretch/>
          </p:blipFill>
          <p:spPr>
            <a:xfrm>
              <a:off x="3512260" y="1663691"/>
              <a:ext cx="504000" cy="532527"/>
            </a:xfrm>
            <a:prstGeom prst="rect">
              <a:avLst/>
            </a:prstGeom>
          </p:spPr>
        </p:pic>
        <p:pic>
          <p:nvPicPr>
            <p:cNvPr id="13" name="Imagen 3">
              <a:extLst>
                <a:ext uri="{FF2B5EF4-FFF2-40B4-BE49-F238E27FC236}">
                  <a16:creationId xmlns="" xmlns:a16="http://schemas.microsoft.com/office/drawing/2014/main" id="{58BF09A9-36BC-4662-BD2B-ABF8535D1398}"/>
                </a:ext>
              </a:extLst>
            </p:cNvPr>
            <p:cNvPicPr>
              <a:picLocks noChangeAspect="1"/>
            </p:cNvPicPr>
            <p:nvPr/>
          </p:nvPicPr>
          <p:blipFill rotWithShape="1">
            <a:blip r:embed="rId10"/>
            <a:srcRect l="5903" t="43321" r="86104" b="42954"/>
            <a:stretch/>
          </p:blipFill>
          <p:spPr>
            <a:xfrm>
              <a:off x="3994501" y="1669265"/>
              <a:ext cx="540000" cy="521378"/>
            </a:xfrm>
            <a:prstGeom prst="rect">
              <a:avLst/>
            </a:prstGeom>
          </p:spPr>
        </p:pic>
        <p:pic>
          <p:nvPicPr>
            <p:cNvPr id="14" name="Imagen 5">
              <a:extLst>
                <a:ext uri="{FF2B5EF4-FFF2-40B4-BE49-F238E27FC236}">
                  <a16:creationId xmlns="" xmlns:a16="http://schemas.microsoft.com/office/drawing/2014/main" id="{5F3213B5-E7EB-4E0D-89D6-62668FECCD3B}"/>
                </a:ext>
              </a:extLst>
            </p:cNvPr>
            <p:cNvPicPr>
              <a:picLocks noChangeAspect="1"/>
            </p:cNvPicPr>
            <p:nvPr/>
          </p:nvPicPr>
          <p:blipFill rotWithShape="1">
            <a:blip r:embed="rId11"/>
            <a:srcRect l="6042" t="42831" r="86379" b="44424"/>
            <a:stretch/>
          </p:blipFill>
          <p:spPr>
            <a:xfrm>
              <a:off x="4498501" y="1701804"/>
              <a:ext cx="533075" cy="504000"/>
            </a:xfrm>
            <a:prstGeom prst="rect">
              <a:avLst/>
            </a:prstGeom>
          </p:spPr>
        </p:pic>
        <p:pic>
          <p:nvPicPr>
            <p:cNvPr id="15" name="Imagen 27">
              <a:extLst>
                <a:ext uri="{FF2B5EF4-FFF2-40B4-BE49-F238E27FC236}">
                  <a16:creationId xmlns="" xmlns:a16="http://schemas.microsoft.com/office/drawing/2014/main" id="{8156A1E6-09A6-45B2-83E3-7EE7B4D4FE89}"/>
                </a:ext>
              </a:extLst>
            </p:cNvPr>
            <p:cNvPicPr>
              <a:picLocks noChangeAspect="1"/>
            </p:cNvPicPr>
            <p:nvPr/>
          </p:nvPicPr>
          <p:blipFill>
            <a:blip r:embed="rId12"/>
            <a:stretch>
              <a:fillRect/>
            </a:stretch>
          </p:blipFill>
          <p:spPr>
            <a:xfrm>
              <a:off x="1185075" y="1717581"/>
              <a:ext cx="459991" cy="459991"/>
            </a:xfrm>
            <a:prstGeom prst="rect">
              <a:avLst/>
            </a:prstGeom>
          </p:spPr>
        </p:pic>
      </p:grpSp>
      <p:sp>
        <p:nvSpPr>
          <p:cNvPr id="2" name="Title 1">
            <a:extLst>
              <a:ext uri="{FF2B5EF4-FFF2-40B4-BE49-F238E27FC236}">
                <a16:creationId xmlns="" xmlns:a16="http://schemas.microsoft.com/office/drawing/2014/main" id="{77BB18E6-AB16-4F53-BF02-289F0B6D22A6}"/>
              </a:ext>
            </a:extLst>
          </p:cNvPr>
          <p:cNvSpPr>
            <a:spLocks noGrp="1"/>
          </p:cNvSpPr>
          <p:nvPr>
            <p:ph type="ctrTitle"/>
          </p:nvPr>
        </p:nvSpPr>
        <p:spPr>
          <a:xfrm>
            <a:off x="1563791" y="1905377"/>
            <a:ext cx="9144000" cy="2387600"/>
          </a:xfrm>
        </p:spPr>
        <p:txBody>
          <a:bodyPr anchor="ctr">
            <a:normAutofit/>
          </a:bodyPr>
          <a:lstStyle/>
          <a:p>
            <a:r>
              <a:rPr lang="es-UY" sz="4400" dirty="0" smtClean="0">
                <a:solidFill>
                  <a:schemeClr val="accent1">
                    <a:lumMod val="50000"/>
                  </a:schemeClr>
                </a:solidFill>
              </a:rPr>
              <a:t>FIN</a:t>
            </a:r>
            <a:endParaRPr lang="en-US" sz="4400" dirty="0">
              <a:solidFill>
                <a:schemeClr val="accent1">
                  <a:lumMod val="50000"/>
                </a:schemeClr>
              </a:solidFill>
            </a:endParaRPr>
          </a:p>
        </p:txBody>
      </p:sp>
      <p:grpSp>
        <p:nvGrpSpPr>
          <p:cNvPr id="19" name="Group 18">
            <a:extLst>
              <a:ext uri="{FF2B5EF4-FFF2-40B4-BE49-F238E27FC236}">
                <a16:creationId xmlns="" xmlns:a16="http://schemas.microsoft.com/office/drawing/2014/main" id="{BA614D74-4A61-4107-9DF4-BED65AFD2D70}"/>
              </a:ext>
            </a:extLst>
          </p:cNvPr>
          <p:cNvGrpSpPr/>
          <p:nvPr/>
        </p:nvGrpSpPr>
        <p:grpSpPr>
          <a:xfrm>
            <a:off x="206796" y="1777127"/>
            <a:ext cx="4537932" cy="4210944"/>
            <a:chOff x="1" y="1766967"/>
            <a:chExt cx="4537932" cy="4210944"/>
          </a:xfrm>
        </p:grpSpPr>
        <p:pic>
          <p:nvPicPr>
            <p:cNvPr id="17" name="Imagen 1">
              <a:extLst>
                <a:ext uri="{FF2B5EF4-FFF2-40B4-BE49-F238E27FC236}">
                  <a16:creationId xmlns="" xmlns:a16="http://schemas.microsoft.com/office/drawing/2014/main" id="{DF772B1B-F64A-4E08-9CD2-20435692FB2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05" y="1766967"/>
              <a:ext cx="4532028" cy="4210944"/>
            </a:xfrm>
            <a:prstGeom prst="rect">
              <a:avLst/>
            </a:prstGeom>
          </p:spPr>
        </p:pic>
        <p:sp>
          <p:nvSpPr>
            <p:cNvPr id="3" name="Freeform: Shape 2">
              <a:extLst>
                <a:ext uri="{FF2B5EF4-FFF2-40B4-BE49-F238E27FC236}">
                  <a16:creationId xmlns="" xmlns:a16="http://schemas.microsoft.com/office/drawing/2014/main" id="{76AD4041-171A-4BC3-B808-F3ABB8FB8654}"/>
                </a:ext>
              </a:extLst>
            </p:cNvPr>
            <p:cNvSpPr/>
            <p:nvPr/>
          </p:nvSpPr>
          <p:spPr>
            <a:xfrm>
              <a:off x="1" y="2331603"/>
              <a:ext cx="2514600" cy="1772311"/>
            </a:xfrm>
            <a:custGeom>
              <a:avLst/>
              <a:gdLst>
                <a:gd name="connsiteX0" fmla="*/ 108857 w 2514600"/>
                <a:gd name="connsiteY0" fmla="*/ 85026 h 1772311"/>
                <a:gd name="connsiteX1" fmla="*/ 108857 w 2514600"/>
                <a:gd name="connsiteY1" fmla="*/ 85026 h 1772311"/>
                <a:gd name="connsiteX2" fmla="*/ 293914 w 2514600"/>
                <a:gd name="connsiteY2" fmla="*/ 74140 h 1772311"/>
                <a:gd name="connsiteX3" fmla="*/ 391885 w 2514600"/>
                <a:gd name="connsiteY3" fmla="*/ 63254 h 1772311"/>
                <a:gd name="connsiteX4" fmla="*/ 457200 w 2514600"/>
                <a:gd name="connsiteY4" fmla="*/ 52368 h 1772311"/>
                <a:gd name="connsiteX5" fmla="*/ 1284514 w 2514600"/>
                <a:gd name="connsiteY5" fmla="*/ 41483 h 1772311"/>
                <a:gd name="connsiteX6" fmla="*/ 1415142 w 2514600"/>
                <a:gd name="connsiteY6" fmla="*/ 30597 h 1772311"/>
                <a:gd name="connsiteX7" fmla="*/ 2329542 w 2514600"/>
                <a:gd name="connsiteY7" fmla="*/ 52368 h 1772311"/>
                <a:gd name="connsiteX8" fmla="*/ 2362200 w 2514600"/>
                <a:gd name="connsiteY8" fmla="*/ 74140 h 1772311"/>
                <a:gd name="connsiteX9" fmla="*/ 2394857 w 2514600"/>
                <a:gd name="connsiteY9" fmla="*/ 85026 h 1772311"/>
                <a:gd name="connsiteX10" fmla="*/ 2438400 w 2514600"/>
                <a:gd name="connsiteY10" fmla="*/ 161226 h 1772311"/>
                <a:gd name="connsiteX11" fmla="*/ 2449285 w 2514600"/>
                <a:gd name="connsiteY11" fmla="*/ 640197 h 1772311"/>
                <a:gd name="connsiteX12" fmla="*/ 2492828 w 2514600"/>
                <a:gd name="connsiteY12" fmla="*/ 683740 h 1772311"/>
                <a:gd name="connsiteX13" fmla="*/ 2514600 w 2514600"/>
                <a:gd name="connsiteY13" fmla="*/ 716397 h 1772311"/>
                <a:gd name="connsiteX14" fmla="*/ 2503714 w 2514600"/>
                <a:gd name="connsiteY14" fmla="*/ 1140940 h 1772311"/>
                <a:gd name="connsiteX15" fmla="*/ 2471057 w 2514600"/>
                <a:gd name="connsiteY15" fmla="*/ 1206254 h 1772311"/>
                <a:gd name="connsiteX16" fmla="*/ 2416628 w 2514600"/>
                <a:gd name="connsiteY16" fmla="*/ 1260683 h 1772311"/>
                <a:gd name="connsiteX17" fmla="*/ 2362200 w 2514600"/>
                <a:gd name="connsiteY17" fmla="*/ 1315111 h 1772311"/>
                <a:gd name="connsiteX18" fmla="*/ 2296885 w 2514600"/>
                <a:gd name="connsiteY18" fmla="*/ 1391311 h 1772311"/>
                <a:gd name="connsiteX19" fmla="*/ 2264228 w 2514600"/>
                <a:gd name="connsiteY19" fmla="*/ 1402197 h 1772311"/>
                <a:gd name="connsiteX20" fmla="*/ 2198914 w 2514600"/>
                <a:gd name="connsiteY20" fmla="*/ 1434854 h 1772311"/>
                <a:gd name="connsiteX21" fmla="*/ 2144485 w 2514600"/>
                <a:gd name="connsiteY21" fmla="*/ 1467511 h 1772311"/>
                <a:gd name="connsiteX22" fmla="*/ 2122714 w 2514600"/>
                <a:gd name="connsiteY22" fmla="*/ 1500168 h 1772311"/>
                <a:gd name="connsiteX23" fmla="*/ 2100942 w 2514600"/>
                <a:gd name="connsiteY23" fmla="*/ 1521940 h 1772311"/>
                <a:gd name="connsiteX24" fmla="*/ 2035628 w 2514600"/>
                <a:gd name="connsiteY24" fmla="*/ 1565483 h 1772311"/>
                <a:gd name="connsiteX25" fmla="*/ 1970314 w 2514600"/>
                <a:gd name="connsiteY25" fmla="*/ 1587254 h 1772311"/>
                <a:gd name="connsiteX26" fmla="*/ 1567542 w 2514600"/>
                <a:gd name="connsiteY26" fmla="*/ 1609026 h 1772311"/>
                <a:gd name="connsiteX27" fmla="*/ 1317171 w 2514600"/>
                <a:gd name="connsiteY27" fmla="*/ 1619911 h 1772311"/>
                <a:gd name="connsiteX28" fmla="*/ 1230085 w 2514600"/>
                <a:gd name="connsiteY28" fmla="*/ 1630797 h 1772311"/>
                <a:gd name="connsiteX29" fmla="*/ 1132114 w 2514600"/>
                <a:gd name="connsiteY29" fmla="*/ 1641683 h 1772311"/>
                <a:gd name="connsiteX30" fmla="*/ 1077685 w 2514600"/>
                <a:gd name="connsiteY30" fmla="*/ 1652568 h 1772311"/>
                <a:gd name="connsiteX31" fmla="*/ 1012371 w 2514600"/>
                <a:gd name="connsiteY31" fmla="*/ 1663454 h 1772311"/>
                <a:gd name="connsiteX32" fmla="*/ 903514 w 2514600"/>
                <a:gd name="connsiteY32" fmla="*/ 1685226 h 1772311"/>
                <a:gd name="connsiteX33" fmla="*/ 794657 w 2514600"/>
                <a:gd name="connsiteY33" fmla="*/ 1717883 h 1772311"/>
                <a:gd name="connsiteX34" fmla="*/ 762000 w 2514600"/>
                <a:gd name="connsiteY34" fmla="*/ 1728768 h 1772311"/>
                <a:gd name="connsiteX35" fmla="*/ 653142 w 2514600"/>
                <a:gd name="connsiteY35" fmla="*/ 1750540 h 1772311"/>
                <a:gd name="connsiteX36" fmla="*/ 555171 w 2514600"/>
                <a:gd name="connsiteY36" fmla="*/ 1772311 h 1772311"/>
                <a:gd name="connsiteX37" fmla="*/ 261257 w 2514600"/>
                <a:gd name="connsiteY37" fmla="*/ 1761426 h 1772311"/>
                <a:gd name="connsiteX38" fmla="*/ 195942 w 2514600"/>
                <a:gd name="connsiteY38" fmla="*/ 1728768 h 1772311"/>
                <a:gd name="connsiteX39" fmla="*/ 163285 w 2514600"/>
                <a:gd name="connsiteY39" fmla="*/ 1717883 h 1772311"/>
                <a:gd name="connsiteX40" fmla="*/ 87085 w 2514600"/>
                <a:gd name="connsiteY40" fmla="*/ 1663454 h 1772311"/>
                <a:gd name="connsiteX41" fmla="*/ 65314 w 2514600"/>
                <a:gd name="connsiteY41" fmla="*/ 1630797 h 1772311"/>
                <a:gd name="connsiteX42" fmla="*/ 43542 w 2514600"/>
                <a:gd name="connsiteY42" fmla="*/ 1609026 h 1772311"/>
                <a:gd name="connsiteX43" fmla="*/ 32657 w 2514600"/>
                <a:gd name="connsiteY43" fmla="*/ 1576368 h 1772311"/>
                <a:gd name="connsiteX44" fmla="*/ 10885 w 2514600"/>
                <a:gd name="connsiteY44" fmla="*/ 966768 h 1772311"/>
                <a:gd name="connsiteX45" fmla="*/ 0 w 2514600"/>
                <a:gd name="connsiteY45" fmla="*/ 934111 h 1772311"/>
                <a:gd name="connsiteX46" fmla="*/ 10885 w 2514600"/>
                <a:gd name="connsiteY46" fmla="*/ 487797 h 1772311"/>
                <a:gd name="connsiteX47" fmla="*/ 32657 w 2514600"/>
                <a:gd name="connsiteY47" fmla="*/ 411597 h 1772311"/>
                <a:gd name="connsiteX48" fmla="*/ 54428 w 2514600"/>
                <a:gd name="connsiteY48" fmla="*/ 324511 h 1772311"/>
                <a:gd name="connsiteX49" fmla="*/ 97971 w 2514600"/>
                <a:gd name="connsiteY49" fmla="*/ 280968 h 1772311"/>
                <a:gd name="connsiteX50" fmla="*/ 108857 w 2514600"/>
                <a:gd name="connsiteY50" fmla="*/ 226540 h 1772311"/>
                <a:gd name="connsiteX51" fmla="*/ 119742 w 2514600"/>
                <a:gd name="connsiteY51" fmla="*/ 193883 h 1772311"/>
                <a:gd name="connsiteX52" fmla="*/ 108857 w 2514600"/>
                <a:gd name="connsiteY52" fmla="*/ 85026 h 177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514600" h="1772311">
                  <a:moveTo>
                    <a:pt x="108857" y="85026"/>
                  </a:moveTo>
                  <a:lnTo>
                    <a:pt x="108857" y="85026"/>
                  </a:lnTo>
                  <a:lnTo>
                    <a:pt x="293914" y="74140"/>
                  </a:lnTo>
                  <a:cubicBezTo>
                    <a:pt x="326675" y="71620"/>
                    <a:pt x="359315" y="67597"/>
                    <a:pt x="391885" y="63254"/>
                  </a:cubicBezTo>
                  <a:cubicBezTo>
                    <a:pt x="413763" y="60337"/>
                    <a:pt x="435135" y="52906"/>
                    <a:pt x="457200" y="52368"/>
                  </a:cubicBezTo>
                  <a:cubicBezTo>
                    <a:pt x="732913" y="45643"/>
                    <a:pt x="1008743" y="45111"/>
                    <a:pt x="1284514" y="41483"/>
                  </a:cubicBezTo>
                  <a:cubicBezTo>
                    <a:pt x="1328057" y="37854"/>
                    <a:pt x="1371448" y="30597"/>
                    <a:pt x="1415142" y="30597"/>
                  </a:cubicBezTo>
                  <a:cubicBezTo>
                    <a:pt x="2275274" y="30597"/>
                    <a:pt x="2019322" y="-51032"/>
                    <a:pt x="2329542" y="52368"/>
                  </a:cubicBezTo>
                  <a:cubicBezTo>
                    <a:pt x="2340428" y="59625"/>
                    <a:pt x="2350498" y="68289"/>
                    <a:pt x="2362200" y="74140"/>
                  </a:cubicBezTo>
                  <a:cubicBezTo>
                    <a:pt x="2372463" y="79272"/>
                    <a:pt x="2385897" y="77858"/>
                    <a:pt x="2394857" y="85026"/>
                  </a:cubicBezTo>
                  <a:cubicBezTo>
                    <a:pt x="2407678" y="95283"/>
                    <a:pt x="2433044" y="150514"/>
                    <a:pt x="2438400" y="161226"/>
                  </a:cubicBezTo>
                  <a:cubicBezTo>
                    <a:pt x="2442028" y="320883"/>
                    <a:pt x="2432739" y="481358"/>
                    <a:pt x="2449285" y="640197"/>
                  </a:cubicBezTo>
                  <a:cubicBezTo>
                    <a:pt x="2451412" y="660613"/>
                    <a:pt x="2481442" y="666661"/>
                    <a:pt x="2492828" y="683740"/>
                  </a:cubicBezTo>
                  <a:lnTo>
                    <a:pt x="2514600" y="716397"/>
                  </a:lnTo>
                  <a:cubicBezTo>
                    <a:pt x="2510971" y="857911"/>
                    <a:pt x="2510448" y="999539"/>
                    <a:pt x="2503714" y="1140940"/>
                  </a:cubicBezTo>
                  <a:cubicBezTo>
                    <a:pt x="2502753" y="1161124"/>
                    <a:pt x="2483160" y="1192422"/>
                    <a:pt x="2471057" y="1206254"/>
                  </a:cubicBezTo>
                  <a:cubicBezTo>
                    <a:pt x="2454161" y="1225564"/>
                    <a:pt x="2430860" y="1239334"/>
                    <a:pt x="2416628" y="1260683"/>
                  </a:cubicBezTo>
                  <a:cubicBezTo>
                    <a:pt x="2387600" y="1304226"/>
                    <a:pt x="2405743" y="1286083"/>
                    <a:pt x="2362200" y="1315111"/>
                  </a:cubicBezTo>
                  <a:cubicBezTo>
                    <a:pt x="2348271" y="1336004"/>
                    <a:pt x="2319510" y="1383769"/>
                    <a:pt x="2296885" y="1391311"/>
                  </a:cubicBezTo>
                  <a:cubicBezTo>
                    <a:pt x="2285999" y="1394940"/>
                    <a:pt x="2274491" y="1397065"/>
                    <a:pt x="2264228" y="1402197"/>
                  </a:cubicBezTo>
                  <a:cubicBezTo>
                    <a:pt x="2179819" y="1444401"/>
                    <a:pt x="2280998" y="1407492"/>
                    <a:pt x="2198914" y="1434854"/>
                  </a:cubicBezTo>
                  <a:cubicBezTo>
                    <a:pt x="2080550" y="1553218"/>
                    <a:pt x="2285797" y="1354463"/>
                    <a:pt x="2144485" y="1467511"/>
                  </a:cubicBezTo>
                  <a:cubicBezTo>
                    <a:pt x="2134269" y="1475684"/>
                    <a:pt x="2130887" y="1489952"/>
                    <a:pt x="2122714" y="1500168"/>
                  </a:cubicBezTo>
                  <a:cubicBezTo>
                    <a:pt x="2116303" y="1508182"/>
                    <a:pt x="2109153" y="1515782"/>
                    <a:pt x="2100942" y="1521940"/>
                  </a:cubicBezTo>
                  <a:cubicBezTo>
                    <a:pt x="2080009" y="1537640"/>
                    <a:pt x="2060451" y="1557209"/>
                    <a:pt x="2035628" y="1565483"/>
                  </a:cubicBezTo>
                  <a:lnTo>
                    <a:pt x="1970314" y="1587254"/>
                  </a:lnTo>
                  <a:cubicBezTo>
                    <a:pt x="1819886" y="1637397"/>
                    <a:pt x="1956442" y="1595381"/>
                    <a:pt x="1567542" y="1609026"/>
                  </a:cubicBezTo>
                  <a:lnTo>
                    <a:pt x="1317171" y="1619911"/>
                  </a:lnTo>
                  <a:lnTo>
                    <a:pt x="1230085" y="1630797"/>
                  </a:lnTo>
                  <a:cubicBezTo>
                    <a:pt x="1197452" y="1634636"/>
                    <a:pt x="1164642" y="1637036"/>
                    <a:pt x="1132114" y="1641683"/>
                  </a:cubicBezTo>
                  <a:cubicBezTo>
                    <a:pt x="1113798" y="1644300"/>
                    <a:pt x="1095889" y="1649258"/>
                    <a:pt x="1077685" y="1652568"/>
                  </a:cubicBezTo>
                  <a:cubicBezTo>
                    <a:pt x="1055969" y="1656516"/>
                    <a:pt x="1034065" y="1659386"/>
                    <a:pt x="1012371" y="1663454"/>
                  </a:cubicBezTo>
                  <a:cubicBezTo>
                    <a:pt x="976001" y="1670274"/>
                    <a:pt x="937872" y="1671483"/>
                    <a:pt x="903514" y="1685226"/>
                  </a:cubicBezTo>
                  <a:cubicBezTo>
                    <a:pt x="806004" y="1724229"/>
                    <a:pt x="892772" y="1693355"/>
                    <a:pt x="794657" y="1717883"/>
                  </a:cubicBezTo>
                  <a:cubicBezTo>
                    <a:pt x="783525" y="1720666"/>
                    <a:pt x="773181" y="1726188"/>
                    <a:pt x="762000" y="1728768"/>
                  </a:cubicBezTo>
                  <a:cubicBezTo>
                    <a:pt x="725943" y="1737089"/>
                    <a:pt x="689042" y="1741565"/>
                    <a:pt x="653142" y="1750540"/>
                  </a:cubicBezTo>
                  <a:cubicBezTo>
                    <a:pt x="591650" y="1765914"/>
                    <a:pt x="624270" y="1758492"/>
                    <a:pt x="555171" y="1772311"/>
                  </a:cubicBezTo>
                  <a:cubicBezTo>
                    <a:pt x="457200" y="1768683"/>
                    <a:pt x="359078" y="1767947"/>
                    <a:pt x="261257" y="1761426"/>
                  </a:cubicBezTo>
                  <a:cubicBezTo>
                    <a:pt x="229687" y="1759321"/>
                    <a:pt x="222756" y="1742175"/>
                    <a:pt x="195942" y="1728768"/>
                  </a:cubicBezTo>
                  <a:cubicBezTo>
                    <a:pt x="185679" y="1723637"/>
                    <a:pt x="174171" y="1721511"/>
                    <a:pt x="163285" y="1717883"/>
                  </a:cubicBezTo>
                  <a:cubicBezTo>
                    <a:pt x="111628" y="1666226"/>
                    <a:pt x="139215" y="1680831"/>
                    <a:pt x="87085" y="1663454"/>
                  </a:cubicBezTo>
                  <a:cubicBezTo>
                    <a:pt x="79828" y="1652568"/>
                    <a:pt x="73487" y="1641013"/>
                    <a:pt x="65314" y="1630797"/>
                  </a:cubicBezTo>
                  <a:cubicBezTo>
                    <a:pt x="58903" y="1622783"/>
                    <a:pt x="48822" y="1617827"/>
                    <a:pt x="43542" y="1609026"/>
                  </a:cubicBezTo>
                  <a:cubicBezTo>
                    <a:pt x="37638" y="1599186"/>
                    <a:pt x="36285" y="1587254"/>
                    <a:pt x="32657" y="1576368"/>
                  </a:cubicBezTo>
                  <a:cubicBezTo>
                    <a:pt x="32133" y="1552264"/>
                    <a:pt x="35947" y="1129677"/>
                    <a:pt x="10885" y="966768"/>
                  </a:cubicBezTo>
                  <a:cubicBezTo>
                    <a:pt x="9140" y="955427"/>
                    <a:pt x="3628" y="944997"/>
                    <a:pt x="0" y="934111"/>
                  </a:cubicBezTo>
                  <a:cubicBezTo>
                    <a:pt x="3628" y="785340"/>
                    <a:pt x="4278" y="636466"/>
                    <a:pt x="10885" y="487797"/>
                  </a:cubicBezTo>
                  <a:cubicBezTo>
                    <a:pt x="11986" y="463030"/>
                    <a:pt x="26679" y="435509"/>
                    <a:pt x="32657" y="411597"/>
                  </a:cubicBezTo>
                  <a:cubicBezTo>
                    <a:pt x="34239" y="405269"/>
                    <a:pt x="44856" y="337912"/>
                    <a:pt x="54428" y="324511"/>
                  </a:cubicBezTo>
                  <a:cubicBezTo>
                    <a:pt x="66359" y="307808"/>
                    <a:pt x="97971" y="280968"/>
                    <a:pt x="97971" y="280968"/>
                  </a:cubicBezTo>
                  <a:cubicBezTo>
                    <a:pt x="101600" y="262825"/>
                    <a:pt x="104370" y="244490"/>
                    <a:pt x="108857" y="226540"/>
                  </a:cubicBezTo>
                  <a:cubicBezTo>
                    <a:pt x="111640" y="215408"/>
                    <a:pt x="118703" y="205310"/>
                    <a:pt x="119742" y="193883"/>
                  </a:cubicBezTo>
                  <a:cubicBezTo>
                    <a:pt x="122370" y="164974"/>
                    <a:pt x="119742" y="135826"/>
                    <a:pt x="108857" y="850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hastalavista">
            <a:hlinkClick r:id="" action="ppaction://media"/>
          </p:cNvPr>
          <p:cNvPicPr>
            <a:picLocks noChangeAspect="1"/>
          </p:cNvPicPr>
          <p:nvPr>
            <a:videoFile r:link="rId1"/>
            <p:extLst>
              <p:ext uri="{DAA4B4D4-6D71-4841-9C94-3DE7FCFB9230}">
                <p14:media xmlns:p14="http://schemas.microsoft.com/office/powerpoint/2010/main" r:embed="rId2">
                  <p14:trim end="876"/>
                </p14:media>
              </p:ext>
            </p:extLst>
          </p:nvPr>
        </p:nvPicPr>
        <p:blipFill>
          <a:blip r:embed="rId14"/>
          <a:stretch>
            <a:fillRect/>
          </a:stretch>
        </p:blipFill>
        <p:spPr>
          <a:xfrm>
            <a:off x="6929212" y="4378719"/>
            <a:ext cx="5262788" cy="2236685"/>
          </a:xfrm>
          <a:prstGeom prst="rect">
            <a:avLst/>
          </a:prstGeom>
        </p:spPr>
      </p:pic>
    </p:spTree>
    <p:extLst>
      <p:ext uri="{BB962C8B-B14F-4D97-AF65-F5344CB8AC3E}">
        <p14:creationId xmlns:p14="http://schemas.microsoft.com/office/powerpoint/2010/main" val="262585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6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2000"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Visión computacional</a:t>
            </a:r>
            <a:b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Qué es y a qué sirve</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chor="ctr">
            <a:normAutofit/>
          </a:bodyPr>
          <a:lstStyle/>
          <a:p>
            <a:r>
              <a:rPr lang="es-UY" sz="2400" dirty="0" smtClean="0">
                <a:latin typeface="3ds Light" panose="02000503020000020004" pitchFamily="2" charset="0"/>
              </a:rPr>
              <a:t>Reconocimiento de patrones </a:t>
            </a:r>
          </a:p>
          <a:p>
            <a:r>
              <a:rPr lang="es-UY" sz="2400" dirty="0" smtClean="0">
                <a:latin typeface="3ds Light" panose="02000503020000020004" pitchFamily="2" charset="0"/>
              </a:rPr>
              <a:t>Detección de formas</a:t>
            </a:r>
          </a:p>
          <a:p>
            <a:r>
              <a:rPr lang="es-UY" sz="2400" dirty="0" smtClean="0">
                <a:latin typeface="3ds Light" panose="02000503020000020004" pitchFamily="2" charset="0"/>
              </a:rPr>
              <a:t>Autonomía de dispositivos artificiales</a:t>
            </a:r>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4</a:t>
            </a:fld>
            <a:endParaRPr lang="en-US" sz="1400" dirty="0">
              <a:solidFill>
                <a:schemeClr val="bg1"/>
              </a:solidFill>
            </a:endParaRPr>
          </a:p>
        </p:txBody>
      </p:sp>
    </p:spTree>
    <p:extLst>
      <p:ext uri="{BB962C8B-B14F-4D97-AF65-F5344CB8AC3E}">
        <p14:creationId xmlns:p14="http://schemas.microsoft.com/office/powerpoint/2010/main" val="238394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7">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8"/>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Visión computacional</a:t>
            </a:r>
            <a:b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Qué es y a qué sirve</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pic>
        <p:nvPicPr>
          <p:cNvPr id="2" name="ConventionalObeseIcefish-mobil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9"/>
          <a:stretch>
            <a:fillRect/>
          </a:stretch>
        </p:blipFill>
        <p:spPr>
          <a:xfrm>
            <a:off x="450166" y="2267896"/>
            <a:ext cx="5645834" cy="2724749"/>
          </a:xfrm>
        </p:spPr>
      </p:pic>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5</a:t>
            </a:fld>
            <a:endParaRPr lang="en-US" sz="1400" dirty="0">
              <a:solidFill>
                <a:schemeClr val="bg1"/>
              </a:solidFill>
            </a:endParaRPr>
          </a:p>
        </p:txBody>
      </p:sp>
      <p:pic>
        <p:nvPicPr>
          <p:cNvPr id="6" name="deep leranin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5681" t="18602" r="28268" b="15870"/>
          <a:stretch/>
        </p:blipFill>
        <p:spPr>
          <a:xfrm>
            <a:off x="6372000" y="2126027"/>
            <a:ext cx="5364000" cy="3060000"/>
          </a:xfrm>
          <a:prstGeom prst="rect">
            <a:avLst/>
          </a:prstGeom>
        </p:spPr>
      </p:pic>
      <p:sp>
        <p:nvSpPr>
          <p:cNvPr id="9" name="Rectángulo 8"/>
          <p:cNvSpPr/>
          <p:nvPr/>
        </p:nvSpPr>
        <p:spPr>
          <a:xfrm>
            <a:off x="2448791" y="1678323"/>
            <a:ext cx="1527598" cy="424732"/>
          </a:xfrm>
          <a:prstGeom prst="rect">
            <a:avLst/>
          </a:prstGeom>
        </p:spPr>
        <p:txBody>
          <a:bodyPr wrap="none">
            <a:spAutoFit/>
          </a:bodyPr>
          <a:lstStyle/>
          <a:p>
            <a:pPr lvl="0">
              <a:lnSpc>
                <a:spcPct val="90000"/>
              </a:lnSpc>
              <a:spcBef>
                <a:spcPts val="1000"/>
              </a:spcBef>
            </a:pPr>
            <a:r>
              <a:rPr lang="es-UY" sz="2400" b="1" dirty="0" smtClean="0">
                <a:solidFill>
                  <a:prstClr val="black"/>
                </a:solidFill>
                <a:latin typeface="3ds Light" panose="02000503020000020004" pitchFamily="2" charset="0"/>
              </a:rPr>
              <a:t>Front-</a:t>
            </a:r>
            <a:r>
              <a:rPr lang="es-UY" sz="2400" b="1" dirty="0" err="1" smtClean="0">
                <a:solidFill>
                  <a:prstClr val="black"/>
                </a:solidFill>
                <a:latin typeface="3ds Light" panose="02000503020000020004" pitchFamily="2" charset="0"/>
              </a:rPr>
              <a:t>end</a:t>
            </a:r>
            <a:endParaRPr lang="es-UY" sz="2400" b="1" dirty="0">
              <a:solidFill>
                <a:prstClr val="black"/>
              </a:solidFill>
              <a:latin typeface="3ds Light" panose="02000503020000020004" pitchFamily="2" charset="0"/>
            </a:endParaRPr>
          </a:p>
        </p:txBody>
      </p:sp>
      <p:sp>
        <p:nvSpPr>
          <p:cNvPr id="12" name="Rectángulo 11"/>
          <p:cNvSpPr/>
          <p:nvPr/>
        </p:nvSpPr>
        <p:spPr>
          <a:xfrm>
            <a:off x="8327391" y="1676406"/>
            <a:ext cx="1453218" cy="424732"/>
          </a:xfrm>
          <a:prstGeom prst="rect">
            <a:avLst/>
          </a:prstGeom>
        </p:spPr>
        <p:txBody>
          <a:bodyPr wrap="none">
            <a:spAutoFit/>
          </a:bodyPr>
          <a:lstStyle/>
          <a:p>
            <a:pPr lvl="0">
              <a:lnSpc>
                <a:spcPct val="90000"/>
              </a:lnSpc>
              <a:spcBef>
                <a:spcPts val="1000"/>
              </a:spcBef>
            </a:pPr>
            <a:r>
              <a:rPr lang="es-UY" sz="2400" b="1" dirty="0" smtClean="0">
                <a:solidFill>
                  <a:prstClr val="black"/>
                </a:solidFill>
                <a:latin typeface="3ds Light" panose="02000503020000020004" pitchFamily="2" charset="0"/>
              </a:rPr>
              <a:t>Back-</a:t>
            </a:r>
            <a:r>
              <a:rPr lang="es-UY" sz="2400" b="1" dirty="0" err="1" smtClean="0">
                <a:solidFill>
                  <a:prstClr val="black"/>
                </a:solidFill>
                <a:latin typeface="3ds Light" panose="02000503020000020004" pitchFamily="2" charset="0"/>
              </a:rPr>
              <a:t>end</a:t>
            </a:r>
            <a:endParaRPr lang="es-UY" sz="2400" b="1" dirty="0">
              <a:solidFill>
                <a:prstClr val="black"/>
              </a:solidFill>
              <a:latin typeface="3ds Light" panose="02000503020000020004" pitchFamily="2" charset="0"/>
            </a:endParaRPr>
          </a:p>
        </p:txBody>
      </p:sp>
      <p:cxnSp>
        <p:nvCxnSpPr>
          <p:cNvPr id="17" name="Conector recto 16"/>
          <p:cNvCxnSpPr/>
          <p:nvPr/>
        </p:nvCxnSpPr>
        <p:spPr>
          <a:xfrm>
            <a:off x="6254554" y="1485826"/>
            <a:ext cx="0" cy="5098446"/>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6332434" y="1488464"/>
            <a:ext cx="0" cy="5098446"/>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101912" y="5273534"/>
            <a:ext cx="3076483" cy="707886"/>
          </a:xfrm>
          <a:prstGeom prst="rect">
            <a:avLst/>
          </a:prstGeom>
          <a:noFill/>
        </p:spPr>
        <p:txBody>
          <a:bodyPr wrap="none" rtlCol="0">
            <a:spAutoFit/>
          </a:bodyPr>
          <a:lstStyle/>
          <a:p>
            <a:pPr marL="285750" indent="-285750">
              <a:buFont typeface="Arial" panose="020B0604020202020204" pitchFamily="34" charset="0"/>
              <a:buChar char="•"/>
            </a:pPr>
            <a:r>
              <a:rPr lang="es-UY" sz="2000" dirty="0" smtClean="0">
                <a:latin typeface="3ds Light" panose="02000503020000020004" pitchFamily="2" charset="0"/>
              </a:rPr>
              <a:t>Clasificación de formas</a:t>
            </a:r>
          </a:p>
          <a:p>
            <a:pPr marL="285750" indent="-285750">
              <a:buFont typeface="Arial" panose="020B0604020202020204" pitchFamily="34" charset="0"/>
              <a:buChar char="•"/>
            </a:pPr>
            <a:r>
              <a:rPr lang="es-UY" sz="2000" dirty="0" smtClean="0">
                <a:latin typeface="3ds Light" panose="02000503020000020004" pitchFamily="2" charset="0"/>
              </a:rPr>
              <a:t>Rastreo de objetos</a:t>
            </a:r>
          </a:p>
        </p:txBody>
      </p:sp>
      <p:sp>
        <p:nvSpPr>
          <p:cNvPr id="15" name="CuadroTexto 14"/>
          <p:cNvSpPr txBox="1"/>
          <p:nvPr/>
        </p:nvSpPr>
        <p:spPr>
          <a:xfrm>
            <a:off x="7285628" y="5273534"/>
            <a:ext cx="2696572" cy="707886"/>
          </a:xfrm>
          <a:prstGeom prst="rect">
            <a:avLst/>
          </a:prstGeom>
          <a:noFill/>
        </p:spPr>
        <p:txBody>
          <a:bodyPr wrap="none" rtlCol="0">
            <a:spAutoFit/>
          </a:bodyPr>
          <a:lstStyle/>
          <a:p>
            <a:pPr marL="285750" indent="-285750">
              <a:buFont typeface="Arial" panose="020B0604020202020204" pitchFamily="34" charset="0"/>
              <a:buChar char="•"/>
            </a:pPr>
            <a:r>
              <a:rPr lang="es-UY" sz="2000" dirty="0" smtClean="0">
                <a:latin typeface="3ds Light" panose="02000503020000020004" pitchFamily="2" charset="0"/>
              </a:rPr>
              <a:t>Análisis de vectores</a:t>
            </a:r>
          </a:p>
          <a:p>
            <a:pPr marL="285750" indent="-285750">
              <a:buFont typeface="Arial" panose="020B0604020202020204" pitchFamily="34" charset="0"/>
              <a:buChar char="•"/>
            </a:pPr>
            <a:r>
              <a:rPr lang="en-GB" sz="2000" dirty="0" smtClean="0">
                <a:latin typeface="3ds Light" panose="02000503020000020004" pitchFamily="2" charset="0"/>
              </a:rPr>
              <a:t>CNN</a:t>
            </a:r>
            <a:endParaRPr lang="es-UY" sz="2000" dirty="0" smtClean="0">
              <a:latin typeface="3ds Light" panose="02000503020000020004" pitchFamily="2" charset="0"/>
            </a:endParaRPr>
          </a:p>
        </p:txBody>
      </p:sp>
    </p:spTree>
    <p:extLst>
      <p:ext uri="{BB962C8B-B14F-4D97-AF65-F5344CB8AC3E}">
        <p14:creationId xmlns:p14="http://schemas.microsoft.com/office/powerpoint/2010/main" val="389780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7175" fill="hold"/>
                                        <p:tgtEl>
                                          <p:spTgt spid="6"/>
                                        </p:tgtEl>
                                      </p:cBhvr>
                                    </p:cmd>
                                  </p:childTnLst>
                                </p:cTn>
                              </p:par>
                              <p:par>
                                <p:cTn id="7" presetID="1" presetClass="mediacall" presetSubtype="0" fill="hold" nodeType="withEffect">
                                  <p:stCondLst>
                                    <p:cond delay="500"/>
                                  </p:stCondLst>
                                  <p:childTnLst>
                                    <p:cmd type="call" cmd="playFrom(0.0)">
                                      <p:cBhvr>
                                        <p:cTn id="8" dur="35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
                </p:tgtEl>
              </p:cMediaNode>
            </p:video>
            <p:video>
              <p:cMediaNode vol="80000" mute="1">
                <p:cTn id="10" repeatCount="indefinite" fill="hold" display="0">
                  <p:stCondLst>
                    <p:cond delay="indefinite"/>
                  </p:stCondLst>
                  <p:endCondLst>
                    <p:cond evt="onNext" delay="0">
                      <p:tgtEl>
                        <p:sldTgt/>
                      </p:tgtEl>
                    </p:cond>
                  </p:end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4159875" y="1964355"/>
            <a:ext cx="8040241" cy="1723674"/>
          </a:xfrm>
          <a:prstGeom prst="rect">
            <a:avLst/>
          </a:prstGeom>
        </p:spPr>
      </p:pic>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5"/>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Visión computacional</a:t>
            </a:r>
            <a:b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b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Los desafíos</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chor="ctr">
            <a:normAutofit/>
          </a:bodyPr>
          <a:lstStyle/>
          <a:p>
            <a:r>
              <a:rPr lang="es-UY" sz="2400" dirty="0" smtClean="0">
                <a:latin typeface="3ds Light" panose="02000503020000020004" pitchFamily="2" charset="0"/>
              </a:rPr>
              <a:t>Precisión </a:t>
            </a:r>
            <a:r>
              <a:rPr lang="es-UY" sz="2400" i="1" dirty="0" smtClean="0">
                <a:latin typeface="3ds Light" panose="02000503020000020004" pitchFamily="2" charset="0"/>
              </a:rPr>
              <a:t>vs</a:t>
            </a:r>
            <a:r>
              <a:rPr lang="es-UY" sz="2400" dirty="0" smtClean="0">
                <a:latin typeface="3ds Light" panose="02000503020000020004" pitchFamily="2" charset="0"/>
              </a:rPr>
              <a:t> exactitud</a:t>
            </a:r>
          </a:p>
          <a:p>
            <a:r>
              <a:rPr lang="es-UY" sz="2400" dirty="0" smtClean="0">
                <a:latin typeface="3ds Light" panose="02000503020000020004" pitchFamily="2" charset="0"/>
              </a:rPr>
              <a:t>Poder computacional</a:t>
            </a:r>
          </a:p>
          <a:p>
            <a:r>
              <a:rPr lang="es-UY" sz="2400" dirty="0" smtClean="0">
                <a:latin typeface="3ds Light" panose="02000503020000020004" pitchFamily="2" charset="0"/>
              </a:rPr>
              <a:t>Modelado genérico v específico (+/- posibles clasificadores)</a:t>
            </a:r>
          </a:p>
          <a:p>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6</a:t>
            </a:fld>
            <a:endParaRPr lang="en-US" sz="1400" dirty="0">
              <a:solidFill>
                <a:schemeClr val="bg1"/>
              </a:solidFill>
            </a:endParaRPr>
          </a:p>
        </p:txBody>
      </p:sp>
    </p:spTree>
    <p:extLst>
      <p:ext uri="{BB962C8B-B14F-4D97-AF65-F5344CB8AC3E}">
        <p14:creationId xmlns:p14="http://schemas.microsoft.com/office/powerpoint/2010/main" val="567222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7">
            <a:extLst>
              <a:ext uri="{FF2B5EF4-FFF2-40B4-BE49-F238E27FC236}">
                <a16:creationId xmlns="" xmlns:a16="http://schemas.microsoft.com/office/drawing/2014/main" id="{9D47E5AC-1D36-4B8E-8CB0-06412CF1C66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0640512" y="5586785"/>
            <a:ext cx="1428750" cy="1000125"/>
          </a:xfrm>
          <a:prstGeom prst="rect">
            <a:avLst/>
          </a:prstGeom>
        </p:spPr>
      </p:pic>
      <p:pic>
        <p:nvPicPr>
          <p:cNvPr id="7" name="Imagen 4">
            <a:extLst>
              <a:ext uri="{FF2B5EF4-FFF2-40B4-BE49-F238E27FC236}">
                <a16:creationId xmlns="" xmlns:a16="http://schemas.microsoft.com/office/drawing/2014/main" id="{C355FCF9-4F96-4874-AA13-F03D92AEFCC1}"/>
              </a:ext>
            </a:extLst>
          </p:cNvPr>
          <p:cNvPicPr>
            <a:picLocks noChangeAspect="1"/>
          </p:cNvPicPr>
          <p:nvPr/>
        </p:nvPicPr>
        <p:blipFill rotWithShape="1">
          <a:blip r:embed="rId4"/>
          <a:srcRect l="6516" t="4511" r="74651" b="84123"/>
          <a:stretch/>
        </p:blipFill>
        <p:spPr>
          <a:xfrm>
            <a:off x="0" y="0"/>
            <a:ext cx="1423687" cy="1215342"/>
          </a:xfrm>
          <a:prstGeom prst="rect">
            <a:avLst/>
          </a:prstGeom>
        </p:spPr>
      </p:pic>
      <p:sp>
        <p:nvSpPr>
          <p:cNvPr id="5" name="Rectangle 4">
            <a:extLst>
              <a:ext uri="{FF2B5EF4-FFF2-40B4-BE49-F238E27FC236}">
                <a16:creationId xmlns="" xmlns:a16="http://schemas.microsoft.com/office/drawing/2014/main" id="{6FD3C90A-A65D-4E3E-8403-89630B205A35}"/>
              </a:ext>
            </a:extLst>
          </p:cNvPr>
          <p:cNvSpPr/>
          <p:nvPr/>
        </p:nvSpPr>
        <p:spPr>
          <a:xfrm>
            <a:off x="0" y="6615404"/>
            <a:ext cx="12192000" cy="242596"/>
          </a:xfrm>
          <a:prstGeom prst="rect">
            <a:avLst/>
          </a:prstGeom>
          <a:solidFill>
            <a:srgbClr val="5FA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p:cNvSpPr>
            <a:spLocks noGrp="1"/>
          </p:cNvSpPr>
          <p:nvPr>
            <p:ph type="title"/>
          </p:nvPr>
        </p:nvSpPr>
        <p:spPr>
          <a:xfrm>
            <a:off x="1423686" y="1"/>
            <a:ext cx="9216825" cy="1474396"/>
          </a:xfrm>
          <a:ln>
            <a:noFill/>
          </a:ln>
        </p:spPr>
        <p:txBody>
          <a:bodyPr/>
          <a:lstStyle/>
          <a:p>
            <a:r>
              <a:rPr lang="es-UY"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3ds Light" panose="02000503020000020004" pitchFamily="2" charset="0"/>
              </a:rPr>
              <a:t>Reconocimiento de objetos</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
            </a:r>
            <a:b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br>
            <a:r>
              <a:rPr lang="es-UY" sz="3600"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C</a:t>
            </a:r>
            <a:r>
              <a:rPr lang="es-UY" sz="3600" b="1" dirty="0" smtClean="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rPr>
              <a:t>lasificación</a:t>
            </a:r>
            <a:endParaRPr lang="es-UY" b="1" dirty="0">
              <a:ln w="9525">
                <a:solidFill>
                  <a:schemeClr val="bg1"/>
                </a:solidFill>
                <a:prstDash val="solid"/>
              </a:ln>
              <a:effectLst>
                <a:outerShdw blurRad="12700" dist="38100" dir="2700000" algn="tl" rotWithShape="0">
                  <a:schemeClr val="bg1">
                    <a:lumMod val="50000"/>
                  </a:schemeClr>
                </a:outerShdw>
              </a:effectLst>
              <a:latin typeface="3ds Light" panose="02000503020000020004" pitchFamily="2" charset="0"/>
            </a:endParaRPr>
          </a:p>
        </p:txBody>
      </p:sp>
      <p:sp>
        <p:nvSpPr>
          <p:cNvPr id="8" name="Marcador de contenido 7"/>
          <p:cNvSpPr>
            <a:spLocks noGrp="1"/>
          </p:cNvSpPr>
          <p:nvPr>
            <p:ph idx="1"/>
          </p:nvPr>
        </p:nvSpPr>
        <p:spPr/>
        <p:txBody>
          <a:bodyPr anchor="ctr">
            <a:normAutofit/>
          </a:bodyPr>
          <a:lstStyle/>
          <a:p>
            <a:r>
              <a:rPr lang="es-UY" sz="2400" dirty="0" smtClean="0">
                <a:latin typeface="3ds Light" panose="02000503020000020004" pitchFamily="2" charset="0"/>
              </a:rPr>
              <a:t>Características más relevantes.</a:t>
            </a:r>
          </a:p>
          <a:p>
            <a:endParaRPr lang="es-UY" sz="2400" dirty="0" smtClean="0">
              <a:latin typeface="3ds Light" panose="02000503020000020004" pitchFamily="2" charset="0"/>
            </a:endParaRPr>
          </a:p>
          <a:p>
            <a:r>
              <a:rPr lang="en-GB" sz="2400" dirty="0" smtClean="0">
                <a:latin typeface="3ds Light" panose="02000503020000020004" pitchFamily="2" charset="0"/>
              </a:rPr>
              <a:t>Over-fitting </a:t>
            </a:r>
            <a:r>
              <a:rPr lang="en-GB" sz="2400" i="1" dirty="0" err="1" smtClean="0">
                <a:latin typeface="3ds Light" panose="02000503020000020004" pitchFamily="2" charset="0"/>
              </a:rPr>
              <a:t>vs</a:t>
            </a:r>
            <a:r>
              <a:rPr lang="en-GB" sz="2400" dirty="0" smtClean="0">
                <a:latin typeface="3ds Light" panose="02000503020000020004" pitchFamily="2" charset="0"/>
              </a:rPr>
              <a:t> under-fitting</a:t>
            </a:r>
            <a:endParaRPr lang="es-UY" sz="2400" dirty="0" smtClean="0">
              <a:latin typeface="3ds Light" panose="02000503020000020004" pitchFamily="2" charset="0"/>
            </a:endParaRPr>
          </a:p>
          <a:p>
            <a:endParaRPr lang="es-UY" sz="2400" dirty="0">
              <a:latin typeface="3ds Light" panose="02000503020000020004" pitchFamily="2" charset="0"/>
            </a:endParaRPr>
          </a:p>
        </p:txBody>
      </p:sp>
      <p:cxnSp>
        <p:nvCxnSpPr>
          <p:cNvPr id="10" name="Conector recto 9"/>
          <p:cNvCxnSpPr/>
          <p:nvPr/>
        </p:nvCxnSpPr>
        <p:spPr>
          <a:xfrm>
            <a:off x="1423687" y="1474396"/>
            <a:ext cx="9216825" cy="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sp>
        <p:nvSpPr>
          <p:cNvPr id="11" name="Marcador de número de diapositiva 10"/>
          <p:cNvSpPr>
            <a:spLocks noGrp="1"/>
          </p:cNvSpPr>
          <p:nvPr>
            <p:ph type="sldNum" sz="quarter" idx="12"/>
          </p:nvPr>
        </p:nvSpPr>
        <p:spPr>
          <a:xfrm>
            <a:off x="8610600" y="6586910"/>
            <a:ext cx="2743200" cy="271089"/>
          </a:xfrm>
        </p:spPr>
        <p:txBody>
          <a:bodyPr/>
          <a:lstStyle/>
          <a:p>
            <a:fld id="{D3ABE961-8E94-4198-8677-AC7846D35B34}" type="slidenum">
              <a:rPr lang="en-US" sz="1400" smtClean="0">
                <a:solidFill>
                  <a:schemeClr val="bg1"/>
                </a:solidFill>
              </a:rPr>
              <a:t>7</a:t>
            </a:fld>
            <a:endParaRPr lang="en-US" sz="1400" dirty="0">
              <a:solidFill>
                <a:schemeClr val="bg1"/>
              </a:solidFill>
            </a:endParaRPr>
          </a:p>
        </p:txBody>
      </p:sp>
      <p:pic>
        <p:nvPicPr>
          <p:cNvPr id="9" name="Picture 4" descr="Overfitting &amp;amp; Underfitting Concepts &amp;amp; Interview Questions - Data Analytic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4478" y="2394857"/>
            <a:ext cx="5809321" cy="33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464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fade">
                                      <p:cBhvr>
                                        <p:cTn id="11" dur="500"/>
                                        <p:tgtEl>
                                          <p:spTgt spid="8">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2" name="Picture 16" descr="Work Like A Dog Day: 9 Funny Dogs Who Are Hardly Working [VIDEOS] - Dog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682" y="3683002"/>
            <a:ext cx="5616432" cy="3177718"/>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8</a:t>
            </a:fld>
            <a:endParaRPr lang="en-US" sz="1400" dirty="0">
              <a:solidFill>
                <a:schemeClr val="bg1"/>
              </a:solidFill>
            </a:endParaRPr>
          </a:p>
        </p:txBody>
      </p:sp>
      <p:pic>
        <p:nvPicPr>
          <p:cNvPr id="13" name="Imagen 12"/>
          <p:cNvPicPr>
            <a:picLocks noChangeAspect="1"/>
          </p:cNvPicPr>
          <p:nvPr/>
        </p:nvPicPr>
        <p:blipFill>
          <a:blip r:embed="rId4"/>
          <a:stretch>
            <a:fillRect/>
          </a:stretch>
        </p:blipFill>
        <p:spPr>
          <a:xfrm>
            <a:off x="8509000" y="1"/>
            <a:ext cx="3683000" cy="3683000"/>
          </a:xfrm>
          <a:prstGeom prst="rect">
            <a:avLst/>
          </a:prstGeom>
        </p:spPr>
      </p:pic>
      <p:pic>
        <p:nvPicPr>
          <p:cNvPr id="4106" name="Picture 10" descr="Funny Dogs Wallpapers - Top Free Funny Dogs Backgrounds - WallpaperAcces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210" y="3581400"/>
            <a:ext cx="5825068" cy="32766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op 10 Funniest Dog Breeds - PetGui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367887" cy="35814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45 Funny Dog Halloween Costumes - Cute Dog Costume Idea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2003" y="-434812"/>
            <a:ext cx="4106997" cy="4094163"/>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p:cNvSpPr/>
          <p:nvPr/>
        </p:nvSpPr>
        <p:spPr>
          <a:xfrm>
            <a:off x="3177764" y="3290959"/>
            <a:ext cx="6330875" cy="923330"/>
          </a:xfrm>
          <a:prstGeom prst="rect">
            <a:avLst/>
          </a:prstGeom>
          <a:ln/>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wrap="square" lIns="91440" tIns="45720" rIns="91440" bIns="45720">
            <a:spAutoFit/>
          </a:bodyPr>
          <a:lstStyle/>
          <a:p>
            <a:pPr algn="ctr"/>
            <a:r>
              <a:rPr lang="es-ES" sz="5400" b="1" dirty="0" smtClean="0">
                <a:ln w="12700">
                  <a:solidFill>
                    <a:schemeClr val="accent1">
                      <a:lumMod val="50000"/>
                    </a:schemeClr>
                  </a:solidFill>
                  <a:prstDash val="solid"/>
                </a:ln>
                <a:solidFill>
                  <a:srgbClr val="FFC000"/>
                </a:solidFill>
                <a:effectLst>
                  <a:outerShdw dist="38100" dir="2640000" algn="bl" rotWithShape="0">
                    <a:schemeClr val="accent1"/>
                  </a:outerShdw>
                </a:effectLst>
              </a:rPr>
              <a:t>No diversificar tanto!</a:t>
            </a:r>
            <a:endParaRPr lang="es-ES" sz="5400" b="1" dirty="0">
              <a:ln w="12700">
                <a:solidFill>
                  <a:schemeClr val="accent1">
                    <a:lumMod val="50000"/>
                  </a:schemeClr>
                </a:solidFill>
                <a:prstDash val="solid"/>
              </a:ln>
              <a:solidFill>
                <a:srgbClr val="FFC000"/>
              </a:solidFill>
              <a:effectLst>
                <a:outerShdw dist="38100" dir="2640000" algn="bl" rotWithShape="0">
                  <a:schemeClr val="accent1"/>
                </a:outerShdw>
              </a:effectLst>
            </a:endParaRPr>
          </a:p>
        </p:txBody>
      </p:sp>
    </p:spTree>
    <p:extLst>
      <p:ext uri="{BB962C8B-B14F-4D97-AF65-F5344CB8AC3E}">
        <p14:creationId xmlns:p14="http://schemas.microsoft.com/office/powerpoint/2010/main" val="3792465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500" autoRev="1" fill="remove"/>
                                        <p:tgtEl>
                                          <p:spTgt spid="14"/>
                                        </p:tgtEl>
                                        <p:attrNameLst>
                                          <p:attrName>style.color</p:attrName>
                                        </p:attrNameLst>
                                      </p:cBhvr>
                                      <p:to>
                                        <a:schemeClr val="bg1"/>
                                      </p:to>
                                    </p:animClr>
                                    <p:animClr clrSpc="rgb" dir="cw">
                                      <p:cBhvr>
                                        <p:cTn id="7" dur="500" autoRev="1" fill="remove"/>
                                        <p:tgtEl>
                                          <p:spTgt spid="14"/>
                                        </p:tgtEl>
                                        <p:attrNameLst>
                                          <p:attrName>fillcolor</p:attrName>
                                        </p:attrNameLst>
                                      </p:cBhvr>
                                      <p:to>
                                        <a:schemeClr val="bg1"/>
                                      </p:to>
                                    </p:animClr>
                                    <p:set>
                                      <p:cBhvr>
                                        <p:cTn id="8" dur="500" autoRev="1" fill="remove"/>
                                        <p:tgtEl>
                                          <p:spTgt spid="14"/>
                                        </p:tgtEl>
                                        <p:attrNameLst>
                                          <p:attrName>fill.type</p:attrName>
                                        </p:attrNameLst>
                                      </p:cBhvr>
                                      <p:to>
                                        <p:strVal val="solid"/>
                                      </p:to>
                                    </p:set>
                                    <p:set>
                                      <p:cBhvr>
                                        <p:cTn id="9" dur="500" autoRev="1" fill="remove"/>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D3ABE961-8E94-4198-8677-AC7846D35B34}" type="slidenum">
              <a:rPr lang="en-US" sz="1400" smtClean="0">
                <a:solidFill>
                  <a:schemeClr val="bg1"/>
                </a:solidFill>
              </a:rPr>
              <a:t>9</a:t>
            </a:fld>
            <a:endParaRPr lang="en-US" sz="1400" dirty="0">
              <a:solidFill>
                <a:schemeClr val="bg1"/>
              </a:solidFill>
            </a:endParaRPr>
          </a:p>
        </p:txBody>
      </p:sp>
      <p:pic>
        <p:nvPicPr>
          <p:cNvPr id="6146" name="Picture 2" descr="Five types of dog existed at the end of the Ice Age - CNN"/>
          <p:cNvPicPr>
            <a:picLocks noChangeAspect="1" noChangeArrowheads="1"/>
          </p:cNvPicPr>
          <p:nvPr/>
        </p:nvPicPr>
        <p:blipFill rotWithShape="1">
          <a:blip r:embed="rId3">
            <a:extLst>
              <a:ext uri="{28A0092B-C50C-407E-A947-70E740481C1C}">
                <a14:useLocalDpi xmlns:a14="http://schemas.microsoft.com/office/drawing/2010/main" val="0"/>
              </a:ext>
            </a:extLst>
          </a:blip>
          <a:srcRect r="23434"/>
          <a:stretch/>
        </p:blipFill>
        <p:spPr bwMode="auto">
          <a:xfrm>
            <a:off x="1444186" y="0"/>
            <a:ext cx="9351799" cy="687315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99172" y="882267"/>
            <a:ext cx="697627" cy="5078313"/>
          </a:xfrm>
          <a:prstGeom prst="rect">
            <a:avLst/>
          </a:prstGeom>
          <a:noFill/>
        </p:spPr>
        <p:txBody>
          <a:bodyPr wrap="none" lIns="91440" tIns="45720" rIns="91440" bIns="45720">
            <a:spAutoFit/>
          </a:bodyPr>
          <a:lstStyle/>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Rectángulo 5"/>
          <p:cNvSpPr/>
          <p:nvPr/>
        </p:nvSpPr>
        <p:spPr>
          <a:xfrm>
            <a:off x="11143372" y="1297764"/>
            <a:ext cx="697627" cy="4247317"/>
          </a:xfrm>
          <a:prstGeom prst="rect">
            <a:avLst/>
          </a:prstGeom>
          <a:noFill/>
        </p:spPr>
        <p:txBody>
          <a:bodyPr wrap="none" lIns="91440" tIns="45720" rIns="91440" bIns="45720">
            <a:spAutoFit/>
          </a:bodyPr>
          <a:lstStyle/>
          <a:p>
            <a:pPr algn="ctr"/>
            <a:r>
              <a:rPr lang="es-E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endPar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a:t>
            </a:r>
          </a:p>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273742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afterEffect">
                                  <p:stCondLst>
                                    <p:cond delay="1000"/>
                                  </p:stCondLst>
                                  <p:childTnLst>
                                    <p:animClr clrSpc="rgb" dir="cw">
                                      <p:cBhvr override="childStyle">
                                        <p:cTn id="6" dur="500" autoRev="1" fill="remove"/>
                                        <p:tgtEl>
                                          <p:spTgt spid="2"/>
                                        </p:tgtEl>
                                        <p:attrNameLst>
                                          <p:attrName>style.color</p:attrName>
                                        </p:attrNameLst>
                                      </p:cBhvr>
                                      <p:to>
                                        <a:schemeClr val="bg1"/>
                                      </p:to>
                                    </p:animClr>
                                    <p:animClr clrSpc="rgb" dir="cw">
                                      <p:cBhvr>
                                        <p:cTn id="7" dur="500" autoRev="1" fill="remove"/>
                                        <p:tgtEl>
                                          <p:spTgt spid="2"/>
                                        </p:tgtEl>
                                        <p:attrNameLst>
                                          <p:attrName>fillcolor</p:attrName>
                                        </p:attrNameLst>
                                      </p:cBhvr>
                                      <p:to>
                                        <a:schemeClr val="bg1"/>
                                      </p:to>
                                    </p:animClr>
                                    <p:set>
                                      <p:cBhvr>
                                        <p:cTn id="8" dur="500" autoRev="1" fill="remove"/>
                                        <p:tgtEl>
                                          <p:spTgt spid="2"/>
                                        </p:tgtEl>
                                        <p:attrNameLst>
                                          <p:attrName>fill.type</p:attrName>
                                        </p:attrNameLst>
                                      </p:cBhvr>
                                      <p:to>
                                        <p:strVal val="solid"/>
                                      </p:to>
                                    </p:set>
                                    <p:set>
                                      <p:cBhvr>
                                        <p:cTn id="9" dur="500" autoRev="1" fill="remove"/>
                                        <p:tgtEl>
                                          <p:spTgt spid="2"/>
                                        </p:tgtEl>
                                        <p:attrNameLst>
                                          <p:attrName>fill.on</p:attrName>
                                        </p:attrNameLst>
                                      </p:cBhvr>
                                      <p:to>
                                        <p:strVal val="true"/>
                                      </p:to>
                                    </p:set>
                                  </p:childTnLst>
                                </p:cTn>
                              </p:par>
                            </p:childTnLst>
                          </p:cTn>
                        </p:par>
                        <p:par>
                          <p:cTn id="10" fill="hold">
                            <p:stCondLst>
                              <p:cond delay="3000"/>
                            </p:stCondLst>
                            <p:childTnLst>
                              <p:par>
                                <p:cTn id="11" presetID="27" presetClass="emph" presetSubtype="0" repeatCount="2000" fill="remove" grpId="0" nodeType="afterEffect">
                                  <p:stCondLst>
                                    <p:cond delay="500"/>
                                  </p:stCondLst>
                                  <p:childTnLst>
                                    <p:animClr clrSpc="rgb" dir="cw">
                                      <p:cBhvr override="childStyle">
                                        <p:cTn id="12" dur="500" autoRev="1" fill="remove"/>
                                        <p:tgtEl>
                                          <p:spTgt spid="6"/>
                                        </p:tgtEl>
                                        <p:attrNameLst>
                                          <p:attrName>style.color</p:attrName>
                                        </p:attrNameLst>
                                      </p:cBhvr>
                                      <p:to>
                                        <a:schemeClr val="bg1"/>
                                      </p:to>
                                    </p:animClr>
                                    <p:animClr clrSpc="rgb" dir="cw">
                                      <p:cBhvr>
                                        <p:cTn id="13" dur="500" autoRev="1" fill="remove"/>
                                        <p:tgtEl>
                                          <p:spTgt spid="6"/>
                                        </p:tgtEl>
                                        <p:attrNameLst>
                                          <p:attrName>fillcolor</p:attrName>
                                        </p:attrNameLst>
                                      </p:cBhvr>
                                      <p:to>
                                        <a:schemeClr val="bg1"/>
                                      </p:to>
                                    </p:animClr>
                                    <p:set>
                                      <p:cBhvr>
                                        <p:cTn id="14" dur="500" autoRev="1" fill="remove"/>
                                        <p:tgtEl>
                                          <p:spTgt spid="6"/>
                                        </p:tgtEl>
                                        <p:attrNameLst>
                                          <p:attrName>fill.type</p:attrName>
                                        </p:attrNameLst>
                                      </p:cBhvr>
                                      <p:to>
                                        <p:strVal val="solid"/>
                                      </p:to>
                                    </p:set>
                                    <p:set>
                                      <p:cBhvr>
                                        <p:cTn id="15" dur="50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1499</TotalTime>
  <Words>948</Words>
  <Application>Microsoft Office PowerPoint</Application>
  <PresentationFormat>Panorámica</PresentationFormat>
  <Paragraphs>224</Paragraphs>
  <Slides>32</Slides>
  <Notes>30</Notes>
  <HiddenSlides>0</HiddenSlides>
  <MMClips>4</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3ds Light</vt:lpstr>
      <vt:lpstr>Arial</vt:lpstr>
      <vt:lpstr>Calibri</vt:lpstr>
      <vt:lpstr>Consolas</vt:lpstr>
      <vt:lpstr>Tw Cen MT</vt:lpstr>
      <vt:lpstr>Wingdings</vt:lpstr>
      <vt:lpstr>Office Theme</vt:lpstr>
      <vt:lpstr>II JORNADAS DE INGENIERÍA  ITR SO FRAY BENTOS </vt:lpstr>
      <vt:lpstr>AGENDA</vt:lpstr>
      <vt:lpstr>Visión computacional Qué es y a qué sirve</vt:lpstr>
      <vt:lpstr>Visión computacional Qué es y a qué sirve</vt:lpstr>
      <vt:lpstr>Visión computacional Qué es y a qué sirve</vt:lpstr>
      <vt:lpstr>Visión computacional Los desafíos</vt:lpstr>
      <vt:lpstr>Reconocimiento de objetos Clasificación</vt:lpstr>
      <vt:lpstr>Presentación de PowerPoint</vt:lpstr>
      <vt:lpstr>Presentación de PowerPoint</vt:lpstr>
      <vt:lpstr>Presentación de PowerPoint</vt:lpstr>
      <vt:lpstr>Presentación de PowerPoint</vt:lpstr>
      <vt:lpstr>Reconocimiento de objetos Clasificación</vt:lpstr>
      <vt:lpstr>Presentación de PowerPoint</vt:lpstr>
      <vt:lpstr>Reconocimiento de objetos Clasificación</vt:lpstr>
      <vt:lpstr>Vectores de características Estructuras de datos</vt:lpstr>
      <vt:lpstr>Vectores de características Estructuras de datos</vt:lpstr>
      <vt:lpstr>Vectores de características La probabilidad</vt:lpstr>
      <vt:lpstr>Vectores de características La probabilidad</vt:lpstr>
      <vt:lpstr>Estrategia numérica Detección de flancos</vt:lpstr>
      <vt:lpstr>Estrategia numérica Detección de flancos</vt:lpstr>
      <vt:lpstr>Estrategia numérica Detección de flancos</vt:lpstr>
      <vt:lpstr>Presentación de PowerPoint</vt:lpstr>
      <vt:lpstr>Presentación de PowerPoint</vt:lpstr>
      <vt:lpstr>Estrategia numérica Detección de flancos</vt:lpstr>
      <vt:lpstr>Estrategia numérica Detección de flancos</vt:lpstr>
      <vt:lpstr>Estrategia numérica Detección de flancos</vt:lpstr>
      <vt:lpstr>Estrategia numérica Detección de flancos</vt:lpstr>
      <vt:lpstr>Muestra</vt:lpstr>
      <vt:lpstr>Enlaces de interés</vt:lpstr>
      <vt:lpstr>Referencias</vt:lpstr>
      <vt:lpstr>Referencias</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Lara, Manuel</dc:creator>
  <cp:lastModifiedBy>Giovani Bolzan Cogo</cp:lastModifiedBy>
  <cp:revision>78</cp:revision>
  <dcterms:created xsi:type="dcterms:W3CDTF">2019-10-23T04:59:04Z</dcterms:created>
  <dcterms:modified xsi:type="dcterms:W3CDTF">2021-09-08T09:13:52Z</dcterms:modified>
</cp:coreProperties>
</file>